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Roboto"/>
      <p:regular r:id="rId58"/>
      <p:bold r:id="rId59"/>
      <p:italic r:id="rId60"/>
      <p:boldItalic r:id="rId61"/>
    </p:embeddedFont>
    <p:embeddedFont>
      <p:font typeface="Roboto Medium"/>
      <p:regular r:id="rId62"/>
      <p:bold r:id="rId63"/>
      <p:italic r:id="rId64"/>
      <p:boldItalic r:id="rId65"/>
    </p:embeddedFont>
    <p:embeddedFont>
      <p:font typeface="Google Sans"/>
      <p:regular r:id="rId66"/>
      <p:bold r:id="rId67"/>
      <p:italic r:id="rId68"/>
      <p:boldItalic r:id="rId69"/>
    </p:embeddedFont>
    <p:embeddedFont>
      <p:font typeface="Comfortaa Regular"/>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4E4F4C-0760-4F22-A234-DBA6D9B14069}">
  <a:tblStyle styleId="{B24E4F4C-0760-4F22-A234-DBA6D9B140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ComfortaaRegular-bold.fntdata"/><Relationship Id="rId70" Type="http://schemas.openxmlformats.org/officeDocument/2006/relationships/font" Target="fonts/ComfortaaRegular-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3.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5.xml"/><Relationship Id="rId66" Type="http://schemas.openxmlformats.org/officeDocument/2006/relationships/font" Target="fonts/GoogleSans-regular.fntdata"/><Relationship Id="rId21" Type="http://schemas.openxmlformats.org/officeDocument/2006/relationships/slide" Target="slides/slide14.xml"/><Relationship Id="rId65" Type="http://schemas.openxmlformats.org/officeDocument/2006/relationships/font" Target="fonts/RobotoMedium-boldItalic.fntdata"/><Relationship Id="rId24" Type="http://schemas.openxmlformats.org/officeDocument/2006/relationships/slide" Target="slides/slide17.xml"/><Relationship Id="rId68" Type="http://schemas.openxmlformats.org/officeDocument/2006/relationships/font" Target="fonts/GoogleSans-italic.fntdata"/><Relationship Id="rId23" Type="http://schemas.openxmlformats.org/officeDocument/2006/relationships/slide" Target="slides/slide16.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Google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bold.fntdata"/><Relationship Id="rId14" Type="http://schemas.openxmlformats.org/officeDocument/2006/relationships/slide" Target="slides/slide7.xml"/><Relationship Id="rId58" Type="http://schemas.openxmlformats.org/officeDocument/2006/relationships/font" Target="fonts/Robot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dev/help"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 TargetMode="External"/><Relationship Id="rId3" Type="http://schemas.openxmlformats.org/officeDocument/2006/relationships/hyperlink" Target="https://insights.stackoverflow.com/survey/2020#technology-most-loved-dreaded-and-wanted-languages" TargetMode="External"/><Relationship Id="rId4" Type="http://schemas.openxmlformats.org/officeDocument/2006/relationships/hyperlink" Target="https://developer.android.com/kotlin/firs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raining/kotlinplaygroun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run/emulato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 TargetMode="External"/><Relationship Id="rId3" Type="http://schemas.openxmlformats.org/officeDocument/2006/relationships/hyperlink" Target="https://developer.android.com/reference/kotlin/android/app/Activit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pIvWpLgNWPA" TargetMode="External"/><Relationship Id="rId3" Type="http://schemas.openxmlformats.org/officeDocument/2006/relationships/hyperlink" Target="https://www.thinkful.com/blog/why-learning-to-code-is-so-damn-har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kotlinlang.org/byExample/overvie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a50ec6d8d_2_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a50ec6d8d_2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a50ec6d8d_2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a50ec6d8d_2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may be wondering, what is a pathway? It’s an ordered sequence of activities to learn a specific skill. An activity can be a video, hands-on coding tutorial (known as a codelab), an article, or quiz. You can see at least 4 activities in this first pathway. All these activities are meant to help you reach specific learning objectives by the end of this pathway.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a50ec6d8d_2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a50ec6d8d_2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There’s a quiz at the end of each pathway to check your understanding of what you just learned. Here’s what a sample quiz looks like. There are no limits to the number of retries for a quiz. But if you get a question wrong, try to understand what the concept is (even if you need to look back at the source material), before answering again.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a50ec6d8d_2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a50ec6d8d_2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you pass the quiz, you earn a badge like this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a50ec6d8d_2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a50ec6d8d_2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badges you earn can be saved to your developer profile. When you are taking the course, be sure to sign in (in the top right corner) and create a developer profile if you haven’t already. It’s very quick to create. As you earn more badges, you can see them on your developer profile and favorite them, as shown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a:t>[Read more on the </a:t>
            </a:r>
            <a:r>
              <a:rPr i="1" lang="en" u="sng">
                <a:solidFill>
                  <a:schemeClr val="hlink"/>
                </a:solidFill>
                <a:hlinkClick r:id="rId2"/>
              </a:rPr>
              <a:t>Google developer profile</a:t>
            </a:r>
            <a:r>
              <a:rPr i="1" lang="en"/>
              <a:t>]</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a50ec6d8d_2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a50ec6d8d_2_2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you’re familiar with the learning platform and how the course looks, let’s dive into some important concepts that you’ll be learning about.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a50ec6d8d_2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a50ec6d8d_2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course, you’ll be learning how to code in Kotlin. Kotlin is a programming language that you’ll use to build Android apps. Kotlin is a modern and popular programming language, known for helping developers be more productive. Kotlin allows you to be more concise when writing your code, and you can write safer code that’s less prone to errors.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a result of many great language features, Kotlin has quickly gained momentum in industry. It is reportedly one of the fastest growing programming languages, according to </a:t>
            </a:r>
            <a:r>
              <a:rPr lang="en" u="sng">
                <a:solidFill>
                  <a:schemeClr val="hlink"/>
                </a:solidFill>
                <a:hlinkClick r:id="rId2"/>
              </a:rPr>
              <a:t>GitHub</a:t>
            </a:r>
            <a:r>
              <a:rPr lang="en">
                <a:solidFill>
                  <a:schemeClr val="dk1"/>
                </a:solidFill>
              </a:rPr>
              <a:t>, and ranked as the #4 most loved programming language among developers, according to the </a:t>
            </a:r>
            <a:r>
              <a:rPr lang="en" u="sng">
                <a:solidFill>
                  <a:schemeClr val="hlink"/>
                </a:solidFill>
                <a:hlinkClick r:id="rId3"/>
              </a:rPr>
              <a:t>2020 Stack Overflow Developer Survey</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Pathway 1 of the course is focused on helping you understand the basics of Kotlin.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[Read about </a:t>
            </a:r>
            <a:r>
              <a:rPr i="1" lang="en" u="sng">
                <a:solidFill>
                  <a:schemeClr val="hlink"/>
                </a:solidFill>
                <a:hlinkClick r:id="rId4"/>
              </a:rPr>
              <a:t>Android’s Kotlin-first approach</a:t>
            </a:r>
            <a:r>
              <a:rPr i="1" lang="en">
                <a:solidFill>
                  <a:schemeClr val="dk1"/>
                </a:solidFill>
              </a:rPr>
              <a:t>]</a:t>
            </a:r>
            <a:endParaRPr i="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a50ec6d8d_2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a50ec6d8d_2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it easier for you to learn, you’ll be writing your code in the </a:t>
            </a:r>
            <a:r>
              <a:rPr lang="en" u="sng">
                <a:solidFill>
                  <a:schemeClr val="hlink"/>
                </a:solidFill>
                <a:hlinkClick r:id="rId2"/>
              </a:rPr>
              <a:t>Kotlin Playground</a:t>
            </a:r>
            <a:r>
              <a:rPr lang="en"/>
              <a:t> which you can access via the web browser. The site looks something like this. You can write your code in this window and hit the green arrow to run it. The result of your code (known as the output) will show up at the bottom of the window (where it says “Hello, world!”).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a50ec6d8d_2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a50ec6d8d_2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Pathway 2 is where you create your first app! You will need to download and install </a:t>
            </a:r>
            <a:r>
              <a:rPr lang="en" u="sng">
                <a:solidFill>
                  <a:schemeClr val="hlink"/>
                </a:solidFill>
                <a:hlinkClick r:id="rId2"/>
              </a:rPr>
              <a:t>Android Studio</a:t>
            </a:r>
            <a:r>
              <a:rPr lang="en">
                <a:solidFill>
                  <a:schemeClr val="dk1"/>
                </a:solidFill>
              </a:rPr>
              <a:t> on your computer. This is the official tool that professional developers use for Android development. This is where you’ll be writing your Kotlin code and building your apps.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a50ec6d8d_2_2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a50ec6d8d_2_2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Android Studio, you can also use the </a:t>
            </a:r>
            <a:r>
              <a:rPr lang="en" u="sng">
                <a:solidFill>
                  <a:schemeClr val="hlink"/>
                </a:solidFill>
                <a:hlinkClick r:id="rId2"/>
              </a:rPr>
              <a:t>Android Emulator</a:t>
            </a:r>
            <a:r>
              <a:rPr lang="en">
                <a:solidFill>
                  <a:schemeClr val="dk1"/>
                </a:solidFill>
              </a:rPr>
              <a:t>, which can emulate various Android devices on your computer. The emulator allows you to run your app and it provides almost all capabilities that a real Android device would have. If you do have a physical device and want to use it, there are also instructions in Pathway 2 to get you setup.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[Students can either use the emulator or a physical device to test their app, it’s up to personal preference.]</a:t>
            </a:r>
            <a:endParaRPr i="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a50ec6d8d_2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a50ec6d8d_2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in Pathway 3, you’ll learn the basic concepts of customizing the user interface of a simple app. The </a:t>
            </a:r>
            <a:r>
              <a:rPr lang="en">
                <a:solidFill>
                  <a:schemeClr val="dk1"/>
                </a:solidFill>
              </a:rPr>
              <a:t>user interface (also known as </a:t>
            </a:r>
            <a:r>
              <a:rPr lang="en"/>
              <a:t>UI) of your app includes what the app looks like and how the user interacts with it.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a50ec6d8d_2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a50ec6d8d_2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My name is &lt;Insert Name&gt; and welcome to Android Study Jams! This is session 1 of the New to Programming Track.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track is for people with little to no programming experience, we start at the beginning and you’ll learn how to build simple Android apps in Kotlin!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already have programming experience, consider the Prior Programming Experience track, where the content will be introduced at a faster pace.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a50ec6d8d_2_2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a50ec6d8d_2_2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layout of an app is the design or arrangement of what the user sees on the screen. In Android, a layout is made up of Views.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a50ec6d8d_2_2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a50ec6d8d_2_2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examples of types of Views that are provided by Android: TextView for displaying text, ImageView for displaying images, and Button to perform some action when tapped.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a50ec6d8d_2_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a50ec6d8d_2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that’s it! In a moment, I’ll let you get started on the course. Work at your own pace. If you get stuck, you can ask me or the other facilitators who will be available. </a:t>
            </a:r>
            <a:r>
              <a:rPr i="1" lang="en"/>
              <a:t>[Introduce facilitators if applicable.]</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We’re here to answer whatever questions you have, for example, if you need help installing Android Studio or getting your app to run on your Android device. Also feel free to ask each other for help and work together to find solutions.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a50ec6d8d_2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a50ec6d8d_2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Start by working on the first pathway in Unit 1 of the Android Basics in Kotlin course.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a50ec6d8d_2_2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a50ec6d8d_2_2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 the course page with the link we provided you, and you will automatically be awarded this badge for attending Android Study Jams! Save it to your developer profile, and create a profile if you haven’t already.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a50ec6d8d_2_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a50ec6d8d_2_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Then under the New to Programming track in the left hand box, click the green button to start the Android Basics course.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a50ec6d8d_2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a50ec6d8d_2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Alright, go ahead and get started on Unit 1, Pathway 1 of the Android Basics in Kotlin course. </a:t>
            </a:r>
            <a:r>
              <a:rPr i="1" lang="en">
                <a:solidFill>
                  <a:schemeClr val="dk1"/>
                </a:solidFill>
              </a:rPr>
              <a:t>[You can give them about an hour to work on this]</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finish early, you can move onto Pathways 2 and 3. We will be taking a break at &lt;Insert Time&gt;.</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50ec6d8d_2_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50ec6d8d_2_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a50ec6d8d_2_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a50ec6d8d_2_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[You can give them about an 1.5 - 2 hours to work on this, with another break as needed.]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a50ec6d8d_2_2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a50ec6d8d_2_2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everyone welcome back! How was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you able to create a birthday card? Does anyone want to share what your app looks like?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a50ec6d8d_2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a50ec6d8d_2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Assuming you are in the right place, here are some the prerequisites that will be helpful for this track. Having basic computer literacy and basic math skills is recommended. You’ll also need a computer and access to the internet to take the online course. </a:t>
            </a:r>
            <a:r>
              <a:rPr i="1" lang="en">
                <a:solidFill>
                  <a:schemeClr val="dk1"/>
                </a:solidFill>
              </a:rPr>
              <a:t>[Mention WiFi instructions if necessary.]</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this short presentation, we’ll all be working independently on the course. Use headphones to play the videos, so it doesn’t disrupt others around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It’s also helpful if you have an Android device so you can test your app. A USB cable will be needed for connecting your phone to the computer. If you don’t have an Android device, don’t worry, you can still use your computer to emulate an Android device.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a50ec6d8d_2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a50ec6d8d_2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Great job everyone on your progress!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post photos or highlights from today’s session on social media using #AndroidStudyJams. </a:t>
            </a:r>
            <a:r>
              <a:rPr i="1" lang="en">
                <a:solidFill>
                  <a:schemeClr val="dk1"/>
                </a:solidFill>
              </a:rPr>
              <a:t>[</a:t>
            </a:r>
            <a:r>
              <a:rPr i="1" lang="en">
                <a:solidFill>
                  <a:schemeClr val="dk1"/>
                </a:solidFill>
                <a:latin typeface="Roboto"/>
                <a:ea typeface="Roboto"/>
                <a:cs typeface="Roboto"/>
                <a:sym typeface="Roboto"/>
              </a:rPr>
              <a:t>Include your own developer community and chapter hashtags (i.e. #developerstudentclubs #dsccmu)]</a:t>
            </a:r>
            <a:endParaRPr i="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encourage you to share a screenshot of your birthday card app!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a50ec6d8d_2_2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a50ec6d8d_2_2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Stay tuned for our next session -- you’ll be learning more about Android and Kotlin to build an interactive app! Thank you for coming and see you soon.</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[Insert details for Session 2 if it will start later in the day or on another day.]</a:t>
            </a:r>
            <a:endParaRPr i="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a50ec6d8d_2_2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a50ec6d8d_2_2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Android Study Jams! My name is &lt;Insert Name&gt; and today we’ll be completing session 2 of the New to Programming track. As a reminder, this track is designed for people with no prior programming experience to learn how to build basic Android apps in Kotlin.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a50ec6d8d_2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a50ec6d8d_2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prerequisite knowledge is that you have completed session 1 of the beginner track with us. Or on your own, you could have completed the first three pathways of Unit 1, from the Android Basics in Kotlin course. We’ll be picking up from there.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You’ll also need a computer, headphones, and access to the internet to take the course. </a:t>
            </a:r>
            <a:r>
              <a:rPr i="1" lang="en">
                <a:solidFill>
                  <a:schemeClr val="dk1"/>
                </a:solidFill>
              </a:rPr>
              <a:t>[Mention WiFi instructions if necessary.]</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also helpful if you have an Android device, but if not, you can still use the emulator on the computer.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a50ec6d8d_2_2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a50ec6d8d_2_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off by recapping what we did last time. Can you remember what you learned in Session 1?</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[Ask the group and create a list of everything that people recall. If people forget any of the following, be sure to remind them:</a:t>
            </a:r>
            <a:endParaRPr i="1"/>
          </a:p>
          <a:p>
            <a:pPr indent="-298450" lvl="0" marL="457200" rtl="0" algn="l">
              <a:spcBef>
                <a:spcPts val="0"/>
              </a:spcBef>
              <a:spcAft>
                <a:spcPts val="0"/>
              </a:spcAft>
              <a:buSzPts val="1100"/>
              <a:buChar char="●"/>
            </a:pPr>
            <a:r>
              <a:rPr i="1" lang="en"/>
              <a:t>How to write and run a program in Kotlin</a:t>
            </a:r>
            <a:endParaRPr i="1"/>
          </a:p>
          <a:p>
            <a:pPr indent="-298450" lvl="0" marL="457200" rtl="0" algn="l">
              <a:spcBef>
                <a:spcPts val="0"/>
              </a:spcBef>
              <a:spcAft>
                <a:spcPts val="0"/>
              </a:spcAft>
              <a:buSzPts val="1100"/>
              <a:buChar char="●"/>
            </a:pPr>
            <a:r>
              <a:rPr i="1" lang="en">
                <a:solidFill>
                  <a:schemeClr val="dk1"/>
                </a:solidFill>
              </a:rPr>
              <a:t>How to set up Android Studio on their computer</a:t>
            </a:r>
            <a:endParaRPr i="1"/>
          </a:p>
          <a:p>
            <a:pPr indent="-298450" lvl="0" marL="457200" rtl="0" algn="l">
              <a:spcBef>
                <a:spcPts val="0"/>
              </a:spcBef>
              <a:spcAft>
                <a:spcPts val="0"/>
              </a:spcAft>
              <a:buSzPts val="1100"/>
              <a:buChar char="●"/>
            </a:pPr>
            <a:r>
              <a:rPr i="1" lang="en"/>
              <a:t>How to start a project from a template in Android Studio</a:t>
            </a:r>
            <a:endParaRPr i="1"/>
          </a:p>
          <a:p>
            <a:pPr indent="-298450" lvl="0" marL="457200" rtl="0" algn="l">
              <a:spcBef>
                <a:spcPts val="0"/>
              </a:spcBef>
              <a:spcAft>
                <a:spcPts val="0"/>
              </a:spcAft>
              <a:buSzPts val="1100"/>
              <a:buChar char="●"/>
            </a:pPr>
            <a:r>
              <a:rPr i="1" lang="en"/>
              <a:t>How to run an Android app on the emulator (and a physical device, if applicable)</a:t>
            </a:r>
            <a:endParaRPr i="1"/>
          </a:p>
          <a:p>
            <a:pPr indent="-298450" lvl="0" marL="457200" rtl="0" algn="l">
              <a:spcBef>
                <a:spcPts val="0"/>
              </a:spcBef>
              <a:spcAft>
                <a:spcPts val="0"/>
              </a:spcAft>
              <a:buSzPts val="1100"/>
              <a:buChar char="●"/>
            </a:pPr>
            <a:r>
              <a:rPr i="1" lang="en"/>
              <a:t>Add text and images to a layout</a:t>
            </a:r>
            <a:endParaRPr i="1"/>
          </a:p>
          <a:p>
            <a:pPr indent="-298450" lvl="0" marL="457200" rtl="0" algn="l">
              <a:spcBef>
                <a:spcPts val="0"/>
              </a:spcBef>
              <a:spcAft>
                <a:spcPts val="0"/>
              </a:spcAft>
              <a:buSzPts val="1100"/>
              <a:buChar char="●"/>
            </a:pPr>
            <a:r>
              <a:rPr i="1" lang="en"/>
              <a:t>Modify attributes on a TextView or ImageView]</a:t>
            </a:r>
            <a:endParaRPr i="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a50ec6d8d_2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a50ec6d8d_2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session, you’ll complete Unit 1 of the Android Basics in Kotlin course by finishing Pathway 4: Add a button to an app. In this pathway, you’ll be building an interactive app called the Dice Roller app. It rolls a dice when the button is pressed and updates the screen with the result.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a50ec6d8d_2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a50ec6d8d_2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the end of the pathway, if you pass the quiz successfully, you earn this badge for your developer profile!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a50ec6d8d_2_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a50ec6d8d_2_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what will today look like? </a:t>
            </a:r>
            <a:r>
              <a:rPr i="1" lang="en">
                <a:solidFill>
                  <a:schemeClr val="dk1"/>
                </a:solidFill>
              </a:rPr>
              <a:t>[Please update this schedule accordingly before your event.]</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we have this presentation like we did last time to cover logistics and high-level concepts. Then, I’ll let you go off to work on the pathway individually with a short break after an hour.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a50ec6d8d_2_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a50ec6d8d_2_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into some of the high-level concepts you’ll be learning.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a50ec6d8d_2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a50ec6d8d_2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build this app, you’ll need to understand what an activity in Android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 Activity is the part of your app that presents a window that can display the app's content on the screen.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Dice Roller app you’ll be building, there is only one Activity called the MainActivity. When you open up the app, the MainActivity launches, the layout is drawn on the screen, and the user can start interacting with the app. You will be modifying the MainActivity by adding Kotlin code for what should happen when the user taps the button in the app.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Introduction to Activities</a:t>
            </a:r>
            <a:endParaRPr>
              <a:solidFill>
                <a:schemeClr val="dk1"/>
              </a:solidFill>
            </a:endParaRPr>
          </a:p>
          <a:p>
            <a:pPr indent="0" lvl="0" marL="0" rtl="0" algn="l">
              <a:spcBef>
                <a:spcPts val="0"/>
              </a:spcBef>
              <a:spcAft>
                <a:spcPts val="0"/>
              </a:spcAft>
              <a:buNone/>
            </a:pPr>
            <a:r>
              <a:rPr lang="en" u="sng">
                <a:solidFill>
                  <a:schemeClr val="accent5"/>
                </a:solidFill>
                <a:hlinkClick r:id="rId3">
                  <a:extLst>
                    <a:ext uri="{A12FA001-AC4F-418D-AE19-62706E023703}">
                      <ahyp:hlinkClr val="tx"/>
                    </a:ext>
                  </a:extLst>
                </a:hlinkClick>
              </a:rPr>
              <a:t>Activity class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a50ec6d8d_2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a50ec6d8d_2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the content, I want to get to know you better and what brought you here. Please take out a piece of paper. Take a moment to think about your answers to these questions and write them down.</a:t>
            </a:r>
            <a:endParaRPr/>
          </a:p>
          <a:p>
            <a:pPr indent="0" lvl="0" marL="0" rtl="0" algn="l">
              <a:spcBef>
                <a:spcPts val="0"/>
              </a:spcBef>
              <a:spcAft>
                <a:spcPts val="0"/>
              </a:spcAft>
              <a:buNone/>
            </a:pPr>
            <a:r>
              <a:t/>
            </a:r>
            <a:endParaRPr i="1"/>
          </a:p>
          <a:p>
            <a:pPr indent="0" lvl="0" marL="0" rtl="0" algn="l">
              <a:spcBef>
                <a:spcPts val="0"/>
              </a:spcBef>
              <a:spcAft>
                <a:spcPts val="0"/>
              </a:spcAft>
              <a:buNone/>
            </a:pPr>
            <a:r>
              <a:rPr i="1" lang="en"/>
              <a:t>[Give 2-3 minutes to work and when most people have put down their pencils, proceed.]</a:t>
            </a: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a50ec6d8d_2_2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a50ec6d8d_2_2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you write Kotin code for your app, you’ll need to understand what classes and objects are. You can think of a class like a blueprint. It contains instructions for how to create something. From the Dice blueprint, you can create actual Dice.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More specifically, the Dice class contains details like what properties a Dice has (e.g. number of sides) and how it behaves (e.g. it can be rolled). The great advantage of having the Dice class is now you can create as many Dice object instances as you want, as shown in the diagram. It saves time from having to write all the same code over and over again. This makes your code more organized and easier to maintain.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[Optional: You could also use this analogy. A blueprint of a house contains the instructions of how to create the house. But the blueprint is not the house itself. The actual house is the object instance, and you can create multiple house object instances from the same blueprint.]</a:t>
            </a:r>
            <a:endParaRPr i="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a50ec6d8d_2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9a50ec6d8d_2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[Optional slide. If you choose to use this, right click on the slide and unselect “Skip slide”]</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[Full screen the </a:t>
            </a:r>
            <a:r>
              <a:rPr i="1" lang="en" u="sng">
                <a:solidFill>
                  <a:schemeClr val="hlink"/>
                </a:solidFill>
                <a:hlinkClick r:id="rId2"/>
              </a:rPr>
              <a:t>video</a:t>
            </a:r>
            <a:r>
              <a:rPr i="1" lang="en"/>
              <a:t> when you play it.]</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As you continue to learn more about programming in this pathway and beyond, you will run into challenges that you may feel overwhelmed or intimidated by. That is a normal feeling and it’s known as Imposter Syndrome, which many folks in the industry deal with. We want you to be aware of it because there are small actions you can take to overcome it, as the video talks about.</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[Additional </a:t>
            </a:r>
            <a:r>
              <a:rPr i="1" lang="en" u="sng">
                <a:solidFill>
                  <a:schemeClr val="hlink"/>
                </a:solidFill>
                <a:hlinkClick r:id="rId3"/>
              </a:rPr>
              <a:t>blog post</a:t>
            </a:r>
            <a:r>
              <a:rPr i="1" lang="en"/>
              <a:t> on why learning to code is so hard]</a:t>
            </a:r>
            <a:endParaRPr i="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a50ec6d8d_2_2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a50ec6d8d_2_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we’ll cover for today -- let’s get started!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a50ec6d8d_2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a50ec6d8d_2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[This pathway will take about 3 hours so you can give them breaks in between.]</a:t>
            </a:r>
            <a:endParaRPr i="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a50ec6d8d_2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a50ec6d8d_2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a50ec6d8d_2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a50ec6d8d_2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[This pathway will take about 3 hours so you can give them breaks in between.]</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a50ec6d8d_2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9a50ec6d8d_2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Alright everyone welcome back and congratulations on your hard work! How did it go?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[Here are some questions that can spark discussion:</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Were any of you able to complete the Dice Roller app with images?</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How about the Dice Roller app with text?</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What did you learn?</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What did you find challenging?</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How did you overcome those challenges?]</a:t>
            </a:r>
            <a:endParaRPr i="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a50ec6d8d_2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a50ec6d8d_2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[This activity is designed for in-person meetings.]</a:t>
            </a:r>
            <a:endParaRPr i="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play a game where you get to use the Dice Roller app you just created! This is a twist on a group rock paper scissors game you may have played.</a:t>
            </a:r>
            <a:endParaRPr/>
          </a:p>
          <a:p>
            <a:pPr indent="0" lvl="0" marL="0" rtl="0" algn="l">
              <a:spcBef>
                <a:spcPts val="0"/>
              </a:spcBef>
              <a:spcAft>
                <a:spcPts val="0"/>
              </a:spcAft>
              <a:buClr>
                <a:schemeClr val="dk1"/>
              </a:buClr>
              <a:buSzPts val="1100"/>
              <a:buFont typeface="Arial"/>
              <a:buNone/>
            </a:pPr>
            <a:r>
              <a:rPr lang="en"/>
              <a:t>Pair up and hit the Roll button on your own app at the same time.</a:t>
            </a:r>
            <a:endParaRPr/>
          </a:p>
          <a:p>
            <a:pPr indent="0" lvl="0" marL="0" rtl="0" algn="l">
              <a:spcBef>
                <a:spcPts val="0"/>
              </a:spcBef>
              <a:spcAft>
                <a:spcPts val="0"/>
              </a:spcAft>
              <a:buClr>
                <a:schemeClr val="dk1"/>
              </a:buClr>
              <a:buSzPts val="1100"/>
              <a:buFont typeface="Arial"/>
              <a:buNone/>
            </a:pPr>
            <a:r>
              <a:rPr lang="en">
                <a:solidFill>
                  <a:schemeClr val="dk1"/>
                </a:solidFill>
              </a:rPr>
              <a:t>Whoever has a higher roll, wins. </a:t>
            </a:r>
            <a:endParaRPr/>
          </a:p>
          <a:p>
            <a:pPr indent="0" lvl="0" marL="0" rtl="0" algn="l">
              <a:spcBef>
                <a:spcPts val="0"/>
              </a:spcBef>
              <a:spcAft>
                <a:spcPts val="0"/>
              </a:spcAft>
              <a:buClr>
                <a:schemeClr val="dk1"/>
              </a:buClr>
              <a:buSzPts val="1100"/>
              <a:buFont typeface="Arial"/>
              <a:buNone/>
            </a:pPr>
            <a:r>
              <a:rPr lang="en"/>
              <a:t>Whoever loses cheers on the winner, as they play against their next component.</a:t>
            </a:r>
            <a:endParaRPr/>
          </a:p>
          <a:p>
            <a:pPr indent="0" lvl="0" marL="0" rtl="0" algn="l">
              <a:spcBef>
                <a:spcPts val="0"/>
              </a:spcBef>
              <a:spcAft>
                <a:spcPts val="0"/>
              </a:spcAft>
              <a:buClr>
                <a:schemeClr val="dk1"/>
              </a:buClr>
              <a:buSzPts val="1100"/>
              <a:buFont typeface="Arial"/>
              <a:buNone/>
            </a:pPr>
            <a:r>
              <a:rPr lang="en"/>
              <a:t>If you tie, play against the same person again.</a:t>
            </a:r>
            <a:endParaRPr/>
          </a:p>
          <a:p>
            <a:pPr indent="0" lvl="0" marL="0" rtl="0" algn="l">
              <a:spcBef>
                <a:spcPts val="0"/>
              </a:spcBef>
              <a:spcAft>
                <a:spcPts val="0"/>
              </a:spcAft>
              <a:buNone/>
            </a:pPr>
            <a:r>
              <a:rPr lang="en"/>
              <a:t>The game keeps going until there are only 2 people in the room left to play each other, with everyone else cheering each side on, until a grand winner is declared!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i="1" lang="en">
                <a:solidFill>
                  <a:schemeClr val="dk1"/>
                </a:solidFill>
              </a:rPr>
              <a:t>[If some people didn’t finish the app, that’s totally okay. They can Google “Random number between 1 and 6” and it will do the same thing.]</a:t>
            </a:r>
            <a:endParaRPr i="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i="1" lang="en">
                <a:solidFill>
                  <a:schemeClr val="dk1"/>
                </a:solidFill>
              </a:rPr>
              <a:t>[If you’re meeting virtually, instead of playing the game, you can have folks share how they would extend the app by adding additional features. Or you can have them share if they thought of any future app ideas from building this one.]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a50ec6d8d_2_2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a50ec6d8d_2_2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Hope you all enjoyed the game and learning to create the Dice Roller app!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On social media, remember to post photos or highlights from today using #AndroidStudyJams. </a:t>
            </a:r>
            <a:r>
              <a:rPr i="1" lang="en">
                <a:solidFill>
                  <a:schemeClr val="dk1"/>
                </a:solidFill>
              </a:rPr>
              <a:t>[</a:t>
            </a:r>
            <a:r>
              <a:rPr i="1" lang="en">
                <a:solidFill>
                  <a:schemeClr val="dk1"/>
                </a:solidFill>
                <a:latin typeface="Roboto"/>
                <a:ea typeface="Roboto"/>
                <a:cs typeface="Roboto"/>
                <a:sym typeface="Roboto"/>
              </a:rPr>
              <a:t>Include your own developer community and chapter hashtags (i.e. #developerstudentclubs #dsccmu)]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a50ec6d8d_2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a50ec6d8d_2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liked creating your first Android apps and want to continue learning more on your own, here are some 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a50ec6d8d_2_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a50ec6d8d_2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did everyone come up with? Who would like to share?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[If there is a whiteboard or easel board, write down some answers. If not, simply discuss the answers that people give. After 1-2 people share for each question, continue...]</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Great, thank you for sharing! Well I encourage all of you to remember these answers throughout the session.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a50ec6d8d_2_2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a50ec6d8d_2_2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you can continue learning on your own with the Android Basics in Kotlin course. At the moment, Units 1-3 are available with more being released as they become available.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meantime, you can modify the apps we built together and learn by adding more features to them. You can use Google search or look at existing code samples and videos online for how to add additional features to your app.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stay connected, check out these additional resources, which professional developers use to stay up to date on Android. As you get into more advanced features, you will likely need to learn more programming concepts. You can check out the </a:t>
            </a:r>
            <a:r>
              <a:rPr lang="en" u="sng">
                <a:solidFill>
                  <a:schemeClr val="accent5"/>
                </a:solidFill>
                <a:hlinkClick r:id="rId2">
                  <a:extLst>
                    <a:ext uri="{A12FA001-AC4F-418D-AE19-62706E023703}">
                      <ahyp:hlinkClr val="tx"/>
                    </a:ext>
                  </a:extLst>
                </a:hlinkClick>
              </a:rPr>
              <a:t>Learn Kotlin By Example</a:t>
            </a:r>
            <a:r>
              <a:rPr lang="en">
                <a:solidFill>
                  <a:schemeClr val="dk1"/>
                </a:solidFill>
              </a:rPr>
              <a:t> resource for that.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Thank you so much for being a part of Android Study Jams! Good luck on the beginning of your Android developer journey!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a50ec6d8d_2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a50ec6d8d_2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talk about what you will learn as part of this New to Programming track of Android Study Jams. First and foremost, the goal is for you to build your first Android apps. To do this, you’ll install Android Studio on your computer, which is an application to build Android apps. Along the way, you will be exposed to programming concepts and the Kotlin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the end, we’ll also talk about resources on how you can continue learning and building apps beyond this event.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a50ec6d8d_2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a50ec6d8d_2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schedule for this session.</a:t>
            </a:r>
            <a:r>
              <a:rPr i="1" lang="en"/>
              <a:t> [Please update this schedule accordingly before your event.]</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First, we have a short presentation,</a:t>
            </a:r>
            <a:r>
              <a:rPr lang="en">
                <a:solidFill>
                  <a:schemeClr val="dk1"/>
                </a:solidFill>
              </a:rPr>
              <a:t> which we’re doing right now. We’re </a:t>
            </a:r>
            <a:r>
              <a:rPr lang="en"/>
              <a:t>covering some logistics and a high-level introduction to the concepts, to help you with the hands-on portion of the session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I’m done talking, you’ll be able to dive into the course. You’ll be working independently on 3 pathways in the first unit of the course. This is just a suggested schedule. You can work through the pathways at your own pace and let me or any of the other facilitators know if you have questions. We’ll also have a short break in between. At the end of the session, I’ll bring everyone together and we can recap what we learned today and celebrate your progress!!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a50ec6d8d_2_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a50ec6d8d_2_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You’ll be working through the Android Basics in Kotlin course. This is a free online training course developed by Google for people like yourself to learn how to build basic Android apps.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a50ec6d8d_2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a50ec6d8d_2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course is made up of units, and units are composed of pathways.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track, we’ll be focused on the first unit, which is shown here. It has made up of 4 pathways. In Session 1, you’ll work on the first 3 pathways: 1) Introduction to Kotlin, 2) Create your first app, and 3) Build a basic layout. In Session 2, you’ll work on the 4th pathway, which is a little longer.</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apache.org/licenses/LICENSE-2.0"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apache.org/licenses/LICENSE-2.0"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apache.org/licenses/LICENSE-2.0"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hyperlink" Target="http://www.apache.org/licenses/LICENSE-2.0"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www.apache.org/licenses/LICENSE-2.0"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www.apache.org/licenses/LICENSE-2.0"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29">
    <p:spTree>
      <p:nvGrpSpPr>
        <p:cNvPr id="66" name="Shape 66"/>
        <p:cNvGrpSpPr/>
        <p:nvPr/>
      </p:nvGrpSpPr>
      <p:grpSpPr>
        <a:xfrm>
          <a:off x="0" y="0"/>
          <a:ext cx="0" cy="0"/>
          <a:chOff x="0" y="0"/>
          <a:chExt cx="0" cy="0"/>
        </a:xfrm>
      </p:grpSpPr>
      <p:sp>
        <p:nvSpPr>
          <p:cNvPr id="67" name="Google Shape;67;p17"/>
          <p:cNvSpPr/>
          <p:nvPr/>
        </p:nvSpPr>
        <p:spPr>
          <a:xfrm flipH="1" rot="10800000">
            <a:off x="-9525" y="-14924"/>
            <a:ext cx="91629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7"/>
          <p:cNvPicPr preferRelativeResize="0"/>
          <p:nvPr/>
        </p:nvPicPr>
        <p:blipFill rotWithShape="1">
          <a:blip r:embed="rId2">
            <a:alphaModFix/>
          </a:blip>
          <a:srcRect b="33217" l="14559" r="20178" t="14006"/>
          <a:stretch/>
        </p:blipFill>
        <p:spPr>
          <a:xfrm rot="-5400000">
            <a:off x="7627698" y="2012621"/>
            <a:ext cx="1933105" cy="1118250"/>
          </a:xfrm>
          <a:prstGeom prst="rect">
            <a:avLst/>
          </a:prstGeom>
          <a:noFill/>
          <a:ln>
            <a:noFill/>
          </a:ln>
        </p:spPr>
      </p:pic>
      <p:pic>
        <p:nvPicPr>
          <p:cNvPr id="69" name="Google Shape;69;p17"/>
          <p:cNvPicPr preferRelativeResize="0"/>
          <p:nvPr/>
        </p:nvPicPr>
        <p:blipFill rotWithShape="1">
          <a:blip r:embed="rId3">
            <a:alphaModFix/>
          </a:blip>
          <a:srcRect b="40719" l="26139" r="39936" t="40717"/>
          <a:stretch/>
        </p:blipFill>
        <p:spPr>
          <a:xfrm>
            <a:off x="8135725" y="4798231"/>
            <a:ext cx="626400" cy="191905"/>
          </a:xfrm>
          <a:prstGeom prst="rect">
            <a:avLst/>
          </a:prstGeom>
          <a:noFill/>
          <a:ln>
            <a:noFill/>
          </a:ln>
        </p:spPr>
      </p:pic>
      <p:sp>
        <p:nvSpPr>
          <p:cNvPr id="70" name="Google Shape;70;p17"/>
          <p:cNvSpPr txBox="1"/>
          <p:nvPr>
            <p:ph type="title"/>
          </p:nvPr>
        </p:nvSpPr>
        <p:spPr>
          <a:xfrm>
            <a:off x="286950" y="1286325"/>
            <a:ext cx="5811300" cy="11151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4800">
                <a:solidFill>
                  <a:srgbClr val="FFFFFF"/>
                </a:solidFill>
                <a:latin typeface="Roboto"/>
                <a:ea typeface="Roboto"/>
                <a:cs typeface="Roboto"/>
                <a:sym typeface="Roboto"/>
              </a:defRPr>
            </a:lvl1pPr>
            <a:lvl2pPr lvl="1" rtl="0">
              <a:spcBef>
                <a:spcPts val="0"/>
              </a:spcBef>
              <a:spcAft>
                <a:spcPts val="0"/>
              </a:spcAft>
              <a:buNone/>
              <a:defRPr b="1" sz="3600">
                <a:solidFill>
                  <a:srgbClr val="FFFFFF"/>
                </a:solidFill>
                <a:latin typeface="Roboto"/>
                <a:ea typeface="Roboto"/>
                <a:cs typeface="Roboto"/>
                <a:sym typeface="Roboto"/>
              </a:defRPr>
            </a:lvl2pPr>
            <a:lvl3pPr lvl="2" rtl="0">
              <a:spcBef>
                <a:spcPts val="0"/>
              </a:spcBef>
              <a:spcAft>
                <a:spcPts val="0"/>
              </a:spcAft>
              <a:buNone/>
              <a:defRPr b="1" sz="3600">
                <a:solidFill>
                  <a:srgbClr val="FFFFFF"/>
                </a:solidFill>
                <a:latin typeface="Roboto"/>
                <a:ea typeface="Roboto"/>
                <a:cs typeface="Roboto"/>
                <a:sym typeface="Roboto"/>
              </a:defRPr>
            </a:lvl3pPr>
            <a:lvl4pPr lvl="3" rtl="0">
              <a:spcBef>
                <a:spcPts val="0"/>
              </a:spcBef>
              <a:spcAft>
                <a:spcPts val="0"/>
              </a:spcAft>
              <a:buNone/>
              <a:defRPr b="1" sz="3600">
                <a:solidFill>
                  <a:srgbClr val="FFFFFF"/>
                </a:solidFill>
                <a:latin typeface="Roboto"/>
                <a:ea typeface="Roboto"/>
                <a:cs typeface="Roboto"/>
                <a:sym typeface="Roboto"/>
              </a:defRPr>
            </a:lvl4pPr>
            <a:lvl5pPr lvl="4" rtl="0">
              <a:spcBef>
                <a:spcPts val="0"/>
              </a:spcBef>
              <a:spcAft>
                <a:spcPts val="0"/>
              </a:spcAft>
              <a:buNone/>
              <a:defRPr b="1" sz="3600">
                <a:solidFill>
                  <a:srgbClr val="FFFFFF"/>
                </a:solidFill>
                <a:latin typeface="Roboto"/>
                <a:ea typeface="Roboto"/>
                <a:cs typeface="Roboto"/>
                <a:sym typeface="Roboto"/>
              </a:defRPr>
            </a:lvl5pPr>
            <a:lvl6pPr lvl="5" rtl="0">
              <a:spcBef>
                <a:spcPts val="0"/>
              </a:spcBef>
              <a:spcAft>
                <a:spcPts val="0"/>
              </a:spcAft>
              <a:buNone/>
              <a:defRPr b="1" sz="3600">
                <a:solidFill>
                  <a:srgbClr val="FFFFFF"/>
                </a:solidFill>
                <a:latin typeface="Roboto"/>
                <a:ea typeface="Roboto"/>
                <a:cs typeface="Roboto"/>
                <a:sym typeface="Roboto"/>
              </a:defRPr>
            </a:lvl6pPr>
            <a:lvl7pPr lvl="6" rtl="0">
              <a:spcBef>
                <a:spcPts val="0"/>
              </a:spcBef>
              <a:spcAft>
                <a:spcPts val="0"/>
              </a:spcAft>
              <a:buNone/>
              <a:defRPr b="1" sz="3600">
                <a:solidFill>
                  <a:srgbClr val="FFFFFF"/>
                </a:solidFill>
                <a:latin typeface="Roboto"/>
                <a:ea typeface="Roboto"/>
                <a:cs typeface="Roboto"/>
                <a:sym typeface="Roboto"/>
              </a:defRPr>
            </a:lvl7pPr>
            <a:lvl8pPr lvl="7" rtl="0">
              <a:spcBef>
                <a:spcPts val="0"/>
              </a:spcBef>
              <a:spcAft>
                <a:spcPts val="0"/>
              </a:spcAft>
              <a:buNone/>
              <a:defRPr b="1" sz="3600">
                <a:solidFill>
                  <a:srgbClr val="FFFFFF"/>
                </a:solidFill>
                <a:latin typeface="Roboto"/>
                <a:ea typeface="Roboto"/>
                <a:cs typeface="Roboto"/>
                <a:sym typeface="Roboto"/>
              </a:defRPr>
            </a:lvl8pPr>
            <a:lvl9pPr lvl="8" rtl="0">
              <a:spcBef>
                <a:spcPts val="0"/>
              </a:spcBef>
              <a:spcAft>
                <a:spcPts val="0"/>
              </a:spcAft>
              <a:buNone/>
              <a:defRPr b="1" sz="3600">
                <a:solidFill>
                  <a:srgbClr val="FFFFFF"/>
                </a:solidFill>
                <a:latin typeface="Roboto"/>
                <a:ea typeface="Roboto"/>
                <a:cs typeface="Roboto"/>
                <a:sym typeface="Roboto"/>
              </a:defRPr>
            </a:lvl9pPr>
          </a:lstStyle>
          <a:p/>
        </p:txBody>
      </p:sp>
      <p:sp>
        <p:nvSpPr>
          <p:cNvPr id="71" name="Google Shape;71;p17"/>
          <p:cNvSpPr txBox="1"/>
          <p:nvPr>
            <p:ph idx="1" type="subTitle"/>
          </p:nvPr>
        </p:nvSpPr>
        <p:spPr>
          <a:xfrm>
            <a:off x="286950" y="3006000"/>
            <a:ext cx="5811300" cy="10434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sz="2400">
                <a:solidFill>
                  <a:srgbClr val="FFFFFF"/>
                </a:solidFill>
                <a:latin typeface="Roboto"/>
                <a:ea typeface="Roboto"/>
                <a:cs typeface="Roboto"/>
                <a:sym typeface="Roboto"/>
              </a:defRPr>
            </a:lvl2pPr>
            <a:lvl3pPr lvl="2" rtl="0">
              <a:spcBef>
                <a:spcPts val="1600"/>
              </a:spcBef>
              <a:spcAft>
                <a:spcPts val="0"/>
              </a:spcAft>
              <a:buNone/>
              <a:defRPr sz="2400">
                <a:solidFill>
                  <a:srgbClr val="FFFFFF"/>
                </a:solidFill>
                <a:latin typeface="Roboto"/>
                <a:ea typeface="Roboto"/>
                <a:cs typeface="Roboto"/>
                <a:sym typeface="Roboto"/>
              </a:defRPr>
            </a:lvl3pPr>
            <a:lvl4pPr lvl="3" rtl="0">
              <a:spcBef>
                <a:spcPts val="1600"/>
              </a:spcBef>
              <a:spcAft>
                <a:spcPts val="0"/>
              </a:spcAft>
              <a:buNone/>
              <a:defRPr sz="2400">
                <a:solidFill>
                  <a:srgbClr val="FFFFFF"/>
                </a:solidFill>
                <a:latin typeface="Roboto"/>
                <a:ea typeface="Roboto"/>
                <a:cs typeface="Roboto"/>
                <a:sym typeface="Roboto"/>
              </a:defRPr>
            </a:lvl4pPr>
            <a:lvl5pPr lvl="4" rtl="0">
              <a:spcBef>
                <a:spcPts val="1600"/>
              </a:spcBef>
              <a:spcAft>
                <a:spcPts val="0"/>
              </a:spcAft>
              <a:buNone/>
              <a:defRPr sz="2400">
                <a:solidFill>
                  <a:srgbClr val="FFFFFF"/>
                </a:solidFill>
                <a:latin typeface="Roboto"/>
                <a:ea typeface="Roboto"/>
                <a:cs typeface="Roboto"/>
                <a:sym typeface="Roboto"/>
              </a:defRPr>
            </a:lvl5pPr>
            <a:lvl6pPr lvl="5" rtl="0">
              <a:spcBef>
                <a:spcPts val="1600"/>
              </a:spcBef>
              <a:spcAft>
                <a:spcPts val="0"/>
              </a:spcAft>
              <a:buNone/>
              <a:defRPr sz="2400">
                <a:solidFill>
                  <a:srgbClr val="FFFFFF"/>
                </a:solidFill>
                <a:latin typeface="Roboto"/>
                <a:ea typeface="Roboto"/>
                <a:cs typeface="Roboto"/>
                <a:sym typeface="Roboto"/>
              </a:defRPr>
            </a:lvl6pPr>
            <a:lvl7pPr lvl="6" rtl="0">
              <a:spcBef>
                <a:spcPts val="1600"/>
              </a:spcBef>
              <a:spcAft>
                <a:spcPts val="0"/>
              </a:spcAft>
              <a:buNone/>
              <a:defRPr sz="2400">
                <a:solidFill>
                  <a:srgbClr val="FFFFFF"/>
                </a:solidFill>
                <a:latin typeface="Roboto"/>
                <a:ea typeface="Roboto"/>
                <a:cs typeface="Roboto"/>
                <a:sym typeface="Roboto"/>
              </a:defRPr>
            </a:lvl7pPr>
            <a:lvl8pPr lvl="7" rtl="0">
              <a:spcBef>
                <a:spcPts val="1600"/>
              </a:spcBef>
              <a:spcAft>
                <a:spcPts val="0"/>
              </a:spcAft>
              <a:buNone/>
              <a:defRPr sz="2400">
                <a:solidFill>
                  <a:srgbClr val="FFFFFF"/>
                </a:solidFill>
                <a:latin typeface="Roboto"/>
                <a:ea typeface="Roboto"/>
                <a:cs typeface="Roboto"/>
                <a:sym typeface="Roboto"/>
              </a:defRPr>
            </a:lvl8pPr>
            <a:lvl9pPr lvl="8" rtl="0">
              <a:spcBef>
                <a:spcPts val="1600"/>
              </a:spcBef>
              <a:spcAft>
                <a:spcPts val="1600"/>
              </a:spcAft>
              <a:buNone/>
              <a:defRPr sz="2400">
                <a:solidFill>
                  <a:srgbClr val="FFFFFF"/>
                </a:solidFill>
                <a:latin typeface="Roboto"/>
                <a:ea typeface="Roboto"/>
                <a:cs typeface="Roboto"/>
                <a:sym typeface="Roboto"/>
              </a:defRPr>
            </a:lvl9pPr>
          </a:lstStyle>
          <a:p/>
        </p:txBody>
      </p:sp>
      <p:sp>
        <p:nvSpPr>
          <p:cNvPr id="72" name="Google Shape;72;p1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p15:guide id="1" orient="horz" pos="313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
  <p:cSld name="CUSTOM_40">
    <p:spTree>
      <p:nvGrpSpPr>
        <p:cNvPr id="73" name="Shape 73"/>
        <p:cNvGrpSpPr/>
        <p:nvPr/>
      </p:nvGrpSpPr>
      <p:grpSpPr>
        <a:xfrm>
          <a:off x="0" y="0"/>
          <a:ext cx="0" cy="0"/>
          <a:chOff x="0" y="0"/>
          <a:chExt cx="0" cy="0"/>
        </a:xfrm>
      </p:grpSpPr>
      <p:sp>
        <p:nvSpPr>
          <p:cNvPr id="74" name="Google Shape;74;p18"/>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75" name="Google Shape;75;p1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76" name="Google Shape;76;p18"/>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77" name="Google Shape;77;p1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p:cSld name="CUSTOM_41">
    <p:spTree>
      <p:nvGrpSpPr>
        <p:cNvPr id="78" name="Shape 78"/>
        <p:cNvGrpSpPr/>
        <p:nvPr/>
      </p:nvGrpSpPr>
      <p:grpSpPr>
        <a:xfrm>
          <a:off x="0" y="0"/>
          <a:ext cx="0" cy="0"/>
          <a:chOff x="0" y="0"/>
          <a:chExt cx="0" cy="0"/>
        </a:xfrm>
      </p:grpSpPr>
      <p:sp>
        <p:nvSpPr>
          <p:cNvPr id="79" name="Google Shape;79;p19"/>
          <p:cNvSpPr/>
          <p:nvPr/>
        </p:nvSpPr>
        <p:spPr>
          <a:xfrm flipH="1" rot="10800000">
            <a:off x="-28000" y="-14925"/>
            <a:ext cx="91815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solidFill>
                  <a:srgbClr val="FFFFFF"/>
                </a:solidFill>
                <a:latin typeface="Roboto"/>
                <a:ea typeface="Roboto"/>
                <a:cs typeface="Roboto"/>
                <a:sym typeface="Roboto"/>
              </a:defRPr>
            </a:lvl1pPr>
            <a:lvl2pPr lvl="1" rtl="0" algn="ctr">
              <a:spcBef>
                <a:spcPts val="0"/>
              </a:spcBef>
              <a:spcAft>
                <a:spcPts val="0"/>
              </a:spcAft>
              <a:buNone/>
              <a:defRPr sz="2400">
                <a:solidFill>
                  <a:srgbClr val="FFFFFF"/>
                </a:solidFill>
                <a:latin typeface="Roboto"/>
                <a:ea typeface="Roboto"/>
                <a:cs typeface="Roboto"/>
                <a:sym typeface="Roboto"/>
              </a:defRPr>
            </a:lvl2pPr>
            <a:lvl3pPr lvl="2" rtl="0" algn="ctr">
              <a:spcBef>
                <a:spcPts val="0"/>
              </a:spcBef>
              <a:spcAft>
                <a:spcPts val="0"/>
              </a:spcAft>
              <a:buNone/>
              <a:defRPr sz="2400">
                <a:solidFill>
                  <a:srgbClr val="FFFFFF"/>
                </a:solidFill>
                <a:latin typeface="Roboto"/>
                <a:ea typeface="Roboto"/>
                <a:cs typeface="Roboto"/>
                <a:sym typeface="Roboto"/>
              </a:defRPr>
            </a:lvl3pPr>
            <a:lvl4pPr lvl="3" rtl="0" algn="ctr">
              <a:spcBef>
                <a:spcPts val="0"/>
              </a:spcBef>
              <a:spcAft>
                <a:spcPts val="0"/>
              </a:spcAft>
              <a:buNone/>
              <a:defRPr sz="2400">
                <a:solidFill>
                  <a:srgbClr val="FFFFFF"/>
                </a:solidFill>
                <a:latin typeface="Roboto"/>
                <a:ea typeface="Roboto"/>
                <a:cs typeface="Roboto"/>
                <a:sym typeface="Roboto"/>
              </a:defRPr>
            </a:lvl4pPr>
            <a:lvl5pPr lvl="4" rtl="0" algn="ctr">
              <a:spcBef>
                <a:spcPts val="0"/>
              </a:spcBef>
              <a:spcAft>
                <a:spcPts val="0"/>
              </a:spcAft>
              <a:buNone/>
              <a:defRPr sz="2400">
                <a:solidFill>
                  <a:srgbClr val="FFFFFF"/>
                </a:solidFill>
                <a:latin typeface="Roboto"/>
                <a:ea typeface="Roboto"/>
                <a:cs typeface="Roboto"/>
                <a:sym typeface="Roboto"/>
              </a:defRPr>
            </a:lvl5pPr>
            <a:lvl6pPr lvl="5" rtl="0" algn="ctr">
              <a:spcBef>
                <a:spcPts val="0"/>
              </a:spcBef>
              <a:spcAft>
                <a:spcPts val="0"/>
              </a:spcAft>
              <a:buNone/>
              <a:defRPr sz="2400">
                <a:solidFill>
                  <a:srgbClr val="FFFFFF"/>
                </a:solidFill>
                <a:latin typeface="Roboto"/>
                <a:ea typeface="Roboto"/>
                <a:cs typeface="Roboto"/>
                <a:sym typeface="Roboto"/>
              </a:defRPr>
            </a:lvl6pPr>
            <a:lvl7pPr lvl="6" rtl="0" algn="ctr">
              <a:spcBef>
                <a:spcPts val="0"/>
              </a:spcBef>
              <a:spcAft>
                <a:spcPts val="0"/>
              </a:spcAft>
              <a:buNone/>
              <a:defRPr sz="2400">
                <a:solidFill>
                  <a:srgbClr val="FFFFFF"/>
                </a:solidFill>
                <a:latin typeface="Roboto"/>
                <a:ea typeface="Roboto"/>
                <a:cs typeface="Roboto"/>
                <a:sym typeface="Roboto"/>
              </a:defRPr>
            </a:lvl7pPr>
            <a:lvl8pPr lvl="7" rtl="0" algn="ctr">
              <a:spcBef>
                <a:spcPts val="0"/>
              </a:spcBef>
              <a:spcAft>
                <a:spcPts val="0"/>
              </a:spcAft>
              <a:buNone/>
              <a:defRPr sz="2400">
                <a:solidFill>
                  <a:srgbClr val="FFFFFF"/>
                </a:solidFill>
                <a:latin typeface="Roboto"/>
                <a:ea typeface="Roboto"/>
                <a:cs typeface="Roboto"/>
                <a:sym typeface="Roboto"/>
              </a:defRPr>
            </a:lvl8pPr>
            <a:lvl9pPr lvl="8" rtl="0" algn="ctr">
              <a:spcBef>
                <a:spcPts val="0"/>
              </a:spcBef>
              <a:spcAft>
                <a:spcPts val="0"/>
              </a:spcAft>
              <a:buNone/>
              <a:defRPr sz="2400">
                <a:solidFill>
                  <a:srgbClr val="FFFFFF"/>
                </a:solidFill>
                <a:latin typeface="Roboto"/>
                <a:ea typeface="Roboto"/>
                <a:cs typeface="Roboto"/>
                <a:sym typeface="Roboto"/>
              </a:defRPr>
            </a:lvl9pPr>
          </a:lstStyle>
          <a:p/>
        </p:txBody>
      </p:sp>
      <p:pic>
        <p:nvPicPr>
          <p:cNvPr id="81" name="Google Shape;81;p19"/>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82" name="Google Shape;82;p19"/>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33">
    <p:spTree>
      <p:nvGrpSpPr>
        <p:cNvPr id="83" name="Shape 83"/>
        <p:cNvGrpSpPr/>
        <p:nvPr/>
      </p:nvGrpSpPr>
      <p:grpSpPr>
        <a:xfrm>
          <a:off x="0" y="0"/>
          <a:ext cx="0" cy="0"/>
          <a:chOff x="0" y="0"/>
          <a:chExt cx="0" cy="0"/>
        </a:xfrm>
      </p:grpSpPr>
      <p:sp>
        <p:nvSpPr>
          <p:cNvPr id="84" name="Google Shape;84;p20"/>
          <p:cNvSpPr txBox="1"/>
          <p:nvPr>
            <p:ph type="title"/>
          </p:nvPr>
        </p:nvSpPr>
        <p:spPr>
          <a:xfrm>
            <a:off x="681500" y="16323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85" name="Google Shape;85;p20"/>
          <p:cNvSpPr txBox="1"/>
          <p:nvPr>
            <p:ph idx="2" type="title"/>
          </p:nvPr>
        </p:nvSpPr>
        <p:spPr>
          <a:xfrm>
            <a:off x="681500" y="19485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86" name="Google Shape;86;p20"/>
          <p:cNvSpPr txBox="1"/>
          <p:nvPr>
            <p:ph idx="3"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87" name="Google Shape;87;p20"/>
          <p:cNvSpPr txBox="1"/>
          <p:nvPr>
            <p:ph idx="4"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sp>
        <p:nvSpPr>
          <p:cNvPr id="88" name="Google Shape;88;p20"/>
          <p:cNvSpPr txBox="1"/>
          <p:nvPr>
            <p:ph idx="5" type="title"/>
          </p:nvPr>
        </p:nvSpPr>
        <p:spPr>
          <a:xfrm>
            <a:off x="300500" y="3824278"/>
            <a:ext cx="3514200" cy="3162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0" sz="600">
                <a:latin typeface="Roboto Medium"/>
                <a:ea typeface="Roboto Medium"/>
                <a:cs typeface="Roboto Medium"/>
                <a:sym typeface="Roboto Medium"/>
              </a:defRPr>
            </a:lvl1pPr>
            <a:lvl2pPr lvl="1" rtl="0">
              <a:spcBef>
                <a:spcPts val="600"/>
              </a:spcBef>
              <a:spcAft>
                <a:spcPts val="0"/>
              </a:spcAft>
              <a:buNone/>
              <a:defRPr b="0" sz="600">
                <a:latin typeface="Roboto Medium"/>
                <a:ea typeface="Roboto Medium"/>
                <a:cs typeface="Roboto Medium"/>
                <a:sym typeface="Roboto Medium"/>
              </a:defRPr>
            </a:lvl2pPr>
            <a:lvl3pPr lvl="2" rtl="0">
              <a:spcBef>
                <a:spcPts val="0"/>
              </a:spcBef>
              <a:spcAft>
                <a:spcPts val="0"/>
              </a:spcAft>
              <a:buNone/>
              <a:defRPr b="0" sz="600">
                <a:latin typeface="Roboto Medium"/>
                <a:ea typeface="Roboto Medium"/>
                <a:cs typeface="Roboto Medium"/>
                <a:sym typeface="Roboto Medium"/>
              </a:defRPr>
            </a:lvl3pPr>
            <a:lvl4pPr lvl="3" rtl="0">
              <a:spcBef>
                <a:spcPts val="0"/>
              </a:spcBef>
              <a:spcAft>
                <a:spcPts val="0"/>
              </a:spcAft>
              <a:buNone/>
              <a:defRPr b="0" sz="600">
                <a:latin typeface="Roboto Medium"/>
                <a:ea typeface="Roboto Medium"/>
                <a:cs typeface="Roboto Medium"/>
                <a:sym typeface="Roboto Medium"/>
              </a:defRPr>
            </a:lvl4pPr>
            <a:lvl5pPr lvl="4" rtl="0">
              <a:spcBef>
                <a:spcPts val="0"/>
              </a:spcBef>
              <a:spcAft>
                <a:spcPts val="0"/>
              </a:spcAft>
              <a:buNone/>
              <a:defRPr b="0" sz="600">
                <a:latin typeface="Roboto Medium"/>
                <a:ea typeface="Roboto Medium"/>
                <a:cs typeface="Roboto Medium"/>
                <a:sym typeface="Roboto Medium"/>
              </a:defRPr>
            </a:lvl5pPr>
            <a:lvl6pPr lvl="5" rtl="0">
              <a:spcBef>
                <a:spcPts val="0"/>
              </a:spcBef>
              <a:spcAft>
                <a:spcPts val="0"/>
              </a:spcAft>
              <a:buNone/>
              <a:defRPr b="0" sz="600">
                <a:latin typeface="Roboto Medium"/>
                <a:ea typeface="Roboto Medium"/>
                <a:cs typeface="Roboto Medium"/>
                <a:sym typeface="Roboto Medium"/>
              </a:defRPr>
            </a:lvl6pPr>
            <a:lvl7pPr lvl="6" rtl="0">
              <a:spcBef>
                <a:spcPts val="0"/>
              </a:spcBef>
              <a:spcAft>
                <a:spcPts val="0"/>
              </a:spcAft>
              <a:buNone/>
              <a:defRPr b="0" sz="600">
                <a:latin typeface="Roboto Medium"/>
                <a:ea typeface="Roboto Medium"/>
                <a:cs typeface="Roboto Medium"/>
                <a:sym typeface="Roboto Medium"/>
              </a:defRPr>
            </a:lvl7pPr>
            <a:lvl8pPr lvl="7" rtl="0">
              <a:spcBef>
                <a:spcPts val="0"/>
              </a:spcBef>
              <a:spcAft>
                <a:spcPts val="0"/>
              </a:spcAft>
              <a:buNone/>
              <a:defRPr b="0" sz="600">
                <a:latin typeface="Roboto Medium"/>
                <a:ea typeface="Roboto Medium"/>
                <a:cs typeface="Roboto Medium"/>
                <a:sym typeface="Roboto Medium"/>
              </a:defRPr>
            </a:lvl8pPr>
            <a:lvl9pPr lvl="8" rtl="0">
              <a:spcBef>
                <a:spcPts val="0"/>
              </a:spcBef>
              <a:spcAft>
                <a:spcPts val="0"/>
              </a:spcAft>
              <a:buNone/>
              <a:defRPr b="0" sz="600">
                <a:latin typeface="Roboto Medium"/>
                <a:ea typeface="Roboto Medium"/>
                <a:cs typeface="Roboto Medium"/>
                <a:sym typeface="Roboto Medium"/>
              </a:defRPr>
            </a:lvl9pPr>
          </a:lstStyle>
          <a:p/>
        </p:txBody>
      </p:sp>
      <p:pic>
        <p:nvPicPr>
          <p:cNvPr id="89" name="Google Shape;89;p20"/>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90" name="Google Shape;90;p20"/>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cSld name="CUSTOM_17">
    <p:spTree>
      <p:nvGrpSpPr>
        <p:cNvPr id="91" name="Shape 91"/>
        <p:cNvGrpSpPr/>
        <p:nvPr/>
      </p:nvGrpSpPr>
      <p:grpSpPr>
        <a:xfrm>
          <a:off x="0" y="0"/>
          <a:ext cx="0" cy="0"/>
          <a:chOff x="0" y="0"/>
          <a:chExt cx="0" cy="0"/>
        </a:xfrm>
      </p:grpSpPr>
      <p:sp>
        <p:nvSpPr>
          <p:cNvPr id="92" name="Google Shape;92;p21"/>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94" name="Google Shape;94;p21"/>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95" name="Google Shape;95;p21"/>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96" name="Google Shape;96;p21"/>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97" name="Google Shape;97;p21"/>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12_2_1_2">
    <p:spTree>
      <p:nvGrpSpPr>
        <p:cNvPr id="98" name="Shape 98"/>
        <p:cNvGrpSpPr/>
        <p:nvPr/>
      </p:nvGrpSpPr>
      <p:grpSpPr>
        <a:xfrm>
          <a:off x="0" y="0"/>
          <a:ext cx="0" cy="0"/>
          <a:chOff x="0" y="0"/>
          <a:chExt cx="0" cy="0"/>
        </a:xfrm>
      </p:grpSpPr>
      <p:sp>
        <p:nvSpPr>
          <p:cNvPr id="99" name="Google Shape;99;p22"/>
          <p:cNvSpPr/>
          <p:nvPr/>
        </p:nvSpPr>
        <p:spPr>
          <a:xfrm>
            <a:off x="5438012" y="3330446"/>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p:nvPr/>
        </p:nvSpPr>
        <p:spPr>
          <a:xfrm rot="10800000">
            <a:off x="5342400" y="-14775"/>
            <a:ext cx="3819600" cy="25926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p:nvPr/>
        </p:nvSpPr>
        <p:spPr>
          <a:xfrm rot="-5400000">
            <a:off x="5447550" y="3330821"/>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2"/>
          <p:cNvSpPr/>
          <p:nvPr/>
        </p:nvSpPr>
        <p:spPr>
          <a:xfrm>
            <a:off x="7152900" y="-75"/>
            <a:ext cx="1991100" cy="25749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04" name="Google Shape;104;p22"/>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05" name="Google Shape;105;p22"/>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06" name="Google Shape;106;p22"/>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07" name="Google Shape;107;p2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1">
  <p:cSld name="CUSTOM_11_2_1">
    <p:spTree>
      <p:nvGrpSpPr>
        <p:cNvPr id="108" name="Shape 108"/>
        <p:cNvGrpSpPr/>
        <p:nvPr/>
      </p:nvGrpSpPr>
      <p:grpSpPr>
        <a:xfrm>
          <a:off x="0" y="0"/>
          <a:ext cx="0" cy="0"/>
          <a:chOff x="0" y="0"/>
          <a:chExt cx="0" cy="0"/>
        </a:xfrm>
      </p:grpSpPr>
      <p:sp>
        <p:nvSpPr>
          <p:cNvPr id="109" name="Google Shape;109;p23"/>
          <p:cNvSpPr/>
          <p:nvPr/>
        </p:nvSpPr>
        <p:spPr>
          <a:xfrm flipH="1" rot="10800000">
            <a:off x="4599766" y="-15000"/>
            <a:ext cx="4553700" cy="51684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4677100" y="2953925"/>
            <a:ext cx="4399500" cy="4399500"/>
          </a:xfrm>
          <a:prstGeom prst="arc">
            <a:avLst>
              <a:gd fmla="val 16200000" name="adj1"/>
              <a:gd fmla="val 0" name="adj2"/>
            </a:avLst>
          </a:prstGeom>
          <a:noFill/>
          <a:ln cap="flat" cmpd="sng" w="152400">
            <a:solidFill>
              <a:srgbClr val="3DDC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rot="-5400000">
            <a:off x="4677100" y="2954000"/>
            <a:ext cx="4399500" cy="4399500"/>
          </a:xfrm>
          <a:prstGeom prst="arc">
            <a:avLst>
              <a:gd fmla="val 16200000" name="adj1"/>
              <a:gd fmla="val 0" name="adj2"/>
            </a:avLst>
          </a:prstGeom>
          <a:noFill/>
          <a:ln cap="flat" cmpd="sng" w="152400">
            <a:solidFill>
              <a:srgbClr val="3DDC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rot="-3820021">
            <a:off x="4606339" y="-2206768"/>
            <a:ext cx="4538003" cy="4538003"/>
          </a:xfrm>
          <a:prstGeom prst="chord">
            <a:avLst>
              <a:gd fmla="val 3702389" name="adj1"/>
              <a:gd fmla="val 14744524" name="adj2"/>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14" name="Google Shape;114;p23"/>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900">
                <a:latin typeface="Roboto"/>
                <a:ea typeface="Roboto"/>
                <a:cs typeface="Roboto"/>
                <a:sym typeface="Roboto"/>
              </a:defRPr>
            </a:lvl2pPr>
            <a:lvl3pPr lvl="2" rtl="0">
              <a:spcBef>
                <a:spcPts val="0"/>
              </a:spcBef>
              <a:spcAft>
                <a:spcPts val="0"/>
              </a:spcAft>
              <a:buNone/>
              <a:defRPr sz="900">
                <a:latin typeface="Roboto"/>
                <a:ea typeface="Roboto"/>
                <a:cs typeface="Roboto"/>
                <a:sym typeface="Roboto"/>
              </a:defRPr>
            </a:lvl3pPr>
            <a:lvl4pPr lvl="3" rtl="0">
              <a:spcBef>
                <a:spcPts val="0"/>
              </a:spcBef>
              <a:spcAft>
                <a:spcPts val="0"/>
              </a:spcAft>
              <a:buNone/>
              <a:defRPr sz="900">
                <a:latin typeface="Roboto"/>
                <a:ea typeface="Roboto"/>
                <a:cs typeface="Roboto"/>
                <a:sym typeface="Roboto"/>
              </a:defRPr>
            </a:lvl4pPr>
            <a:lvl5pPr lvl="4" rtl="0">
              <a:spcBef>
                <a:spcPts val="0"/>
              </a:spcBef>
              <a:spcAft>
                <a:spcPts val="0"/>
              </a:spcAft>
              <a:buNone/>
              <a:defRPr sz="900">
                <a:latin typeface="Roboto"/>
                <a:ea typeface="Roboto"/>
                <a:cs typeface="Roboto"/>
                <a:sym typeface="Roboto"/>
              </a:defRPr>
            </a:lvl5pPr>
            <a:lvl6pPr lvl="5" rtl="0">
              <a:spcBef>
                <a:spcPts val="0"/>
              </a:spcBef>
              <a:spcAft>
                <a:spcPts val="0"/>
              </a:spcAft>
              <a:buNone/>
              <a:defRPr sz="900">
                <a:latin typeface="Roboto"/>
                <a:ea typeface="Roboto"/>
                <a:cs typeface="Roboto"/>
                <a:sym typeface="Roboto"/>
              </a:defRPr>
            </a:lvl6pPr>
            <a:lvl7pPr lvl="6" rtl="0">
              <a:spcBef>
                <a:spcPts val="0"/>
              </a:spcBef>
              <a:spcAft>
                <a:spcPts val="0"/>
              </a:spcAft>
              <a:buNone/>
              <a:defRPr sz="900">
                <a:latin typeface="Roboto"/>
                <a:ea typeface="Roboto"/>
                <a:cs typeface="Roboto"/>
                <a:sym typeface="Roboto"/>
              </a:defRPr>
            </a:lvl7pPr>
            <a:lvl8pPr lvl="7" rtl="0">
              <a:spcBef>
                <a:spcPts val="0"/>
              </a:spcBef>
              <a:spcAft>
                <a:spcPts val="0"/>
              </a:spcAft>
              <a:buNone/>
              <a:defRPr sz="900">
                <a:latin typeface="Roboto"/>
                <a:ea typeface="Roboto"/>
                <a:cs typeface="Roboto"/>
                <a:sym typeface="Roboto"/>
              </a:defRPr>
            </a:lvl8pPr>
            <a:lvl9pPr lvl="8" rtl="0">
              <a:spcBef>
                <a:spcPts val="0"/>
              </a:spcBef>
              <a:spcAft>
                <a:spcPts val="0"/>
              </a:spcAft>
              <a:buNone/>
              <a:defRPr sz="900">
                <a:latin typeface="Roboto"/>
                <a:ea typeface="Roboto"/>
                <a:cs typeface="Roboto"/>
                <a:sym typeface="Roboto"/>
              </a:defRPr>
            </a:lvl9pPr>
          </a:lstStyle>
          <a:p/>
        </p:txBody>
      </p:sp>
      <p:sp>
        <p:nvSpPr>
          <p:cNvPr id="115" name="Google Shape;115;p23"/>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16" name="Google Shape;116;p23"/>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117" name="Google Shape;117;p2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
  <p:cSld name="CUSTOM_32">
    <p:spTree>
      <p:nvGrpSpPr>
        <p:cNvPr id="118" name="Shape 118"/>
        <p:cNvGrpSpPr/>
        <p:nvPr/>
      </p:nvGrpSpPr>
      <p:grpSpPr>
        <a:xfrm>
          <a:off x="0" y="0"/>
          <a:ext cx="0" cy="0"/>
          <a:chOff x="0" y="0"/>
          <a:chExt cx="0" cy="0"/>
        </a:xfrm>
      </p:grpSpPr>
      <p:sp>
        <p:nvSpPr>
          <p:cNvPr id="119" name="Google Shape;119;p24"/>
          <p:cNvSpPr/>
          <p:nvPr/>
        </p:nvSpPr>
        <p:spPr>
          <a:xfrm flipH="1" rot="10800000">
            <a:off x="4573700" y="-12950"/>
            <a:ext cx="4581300" cy="46800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txBox="1"/>
          <p:nvPr>
            <p:ph type="title"/>
          </p:nvPr>
        </p:nvSpPr>
        <p:spPr>
          <a:xfrm>
            <a:off x="319416" y="-20100"/>
            <a:ext cx="3884100" cy="516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pic>
        <p:nvPicPr>
          <p:cNvPr id="121" name="Google Shape;121;p24"/>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22" name="Google Shape;122;p2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30">
    <p:spTree>
      <p:nvGrpSpPr>
        <p:cNvPr id="123" name="Shape 123"/>
        <p:cNvGrpSpPr/>
        <p:nvPr/>
      </p:nvGrpSpPr>
      <p:grpSpPr>
        <a:xfrm>
          <a:off x="0" y="0"/>
          <a:ext cx="0" cy="0"/>
          <a:chOff x="0" y="0"/>
          <a:chExt cx="0" cy="0"/>
        </a:xfrm>
      </p:grpSpPr>
      <p:sp>
        <p:nvSpPr>
          <p:cNvPr id="124" name="Google Shape;124;p25"/>
          <p:cNvSpPr/>
          <p:nvPr/>
        </p:nvSpPr>
        <p:spPr>
          <a:xfrm flipH="1" rot="10800000">
            <a:off x="-9525" y="-14924"/>
            <a:ext cx="9162900" cy="51753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3600">
                <a:latin typeface="Roboto"/>
                <a:ea typeface="Roboto"/>
                <a:cs typeface="Roboto"/>
                <a:sym typeface="Roboto"/>
              </a:defRPr>
            </a:lvl1pPr>
            <a:lvl2pPr lvl="1" rtl="0">
              <a:spcBef>
                <a:spcPts val="0"/>
              </a:spcBef>
              <a:spcAft>
                <a:spcPts val="0"/>
              </a:spcAft>
              <a:buNone/>
              <a:defRPr b="1" sz="3600">
                <a:latin typeface="Roboto"/>
                <a:ea typeface="Roboto"/>
                <a:cs typeface="Roboto"/>
                <a:sym typeface="Roboto"/>
              </a:defRPr>
            </a:lvl2pPr>
            <a:lvl3pPr lvl="2" rtl="0">
              <a:spcBef>
                <a:spcPts val="0"/>
              </a:spcBef>
              <a:spcAft>
                <a:spcPts val="0"/>
              </a:spcAft>
              <a:buNone/>
              <a:defRPr b="1" sz="3600">
                <a:latin typeface="Roboto"/>
                <a:ea typeface="Roboto"/>
                <a:cs typeface="Roboto"/>
                <a:sym typeface="Roboto"/>
              </a:defRPr>
            </a:lvl3pPr>
            <a:lvl4pPr lvl="3" rtl="0">
              <a:spcBef>
                <a:spcPts val="0"/>
              </a:spcBef>
              <a:spcAft>
                <a:spcPts val="0"/>
              </a:spcAft>
              <a:buNone/>
              <a:defRPr b="1" sz="3600">
                <a:latin typeface="Roboto"/>
                <a:ea typeface="Roboto"/>
                <a:cs typeface="Roboto"/>
                <a:sym typeface="Roboto"/>
              </a:defRPr>
            </a:lvl4pPr>
            <a:lvl5pPr lvl="4" rtl="0">
              <a:spcBef>
                <a:spcPts val="0"/>
              </a:spcBef>
              <a:spcAft>
                <a:spcPts val="0"/>
              </a:spcAft>
              <a:buNone/>
              <a:defRPr b="1" sz="3600">
                <a:latin typeface="Roboto"/>
                <a:ea typeface="Roboto"/>
                <a:cs typeface="Roboto"/>
                <a:sym typeface="Roboto"/>
              </a:defRPr>
            </a:lvl5pPr>
            <a:lvl6pPr lvl="5" rtl="0">
              <a:spcBef>
                <a:spcPts val="0"/>
              </a:spcBef>
              <a:spcAft>
                <a:spcPts val="0"/>
              </a:spcAft>
              <a:buNone/>
              <a:defRPr b="1" sz="3600">
                <a:latin typeface="Roboto"/>
                <a:ea typeface="Roboto"/>
                <a:cs typeface="Roboto"/>
                <a:sym typeface="Roboto"/>
              </a:defRPr>
            </a:lvl6pPr>
            <a:lvl7pPr lvl="6" rtl="0">
              <a:spcBef>
                <a:spcPts val="0"/>
              </a:spcBef>
              <a:spcAft>
                <a:spcPts val="0"/>
              </a:spcAft>
              <a:buNone/>
              <a:defRPr b="1" sz="3600">
                <a:latin typeface="Roboto"/>
                <a:ea typeface="Roboto"/>
                <a:cs typeface="Roboto"/>
                <a:sym typeface="Roboto"/>
              </a:defRPr>
            </a:lvl7pPr>
            <a:lvl8pPr lvl="7" rtl="0">
              <a:spcBef>
                <a:spcPts val="0"/>
              </a:spcBef>
              <a:spcAft>
                <a:spcPts val="0"/>
              </a:spcAft>
              <a:buNone/>
              <a:defRPr b="1" sz="3600">
                <a:latin typeface="Roboto"/>
                <a:ea typeface="Roboto"/>
                <a:cs typeface="Roboto"/>
                <a:sym typeface="Roboto"/>
              </a:defRPr>
            </a:lvl8pPr>
            <a:lvl9pPr lvl="8" rtl="0">
              <a:spcBef>
                <a:spcPts val="0"/>
              </a:spcBef>
              <a:spcAft>
                <a:spcPts val="0"/>
              </a:spcAft>
              <a:buNone/>
              <a:defRPr b="1" sz="3600">
                <a:latin typeface="Roboto"/>
                <a:ea typeface="Roboto"/>
                <a:cs typeface="Roboto"/>
                <a:sym typeface="Roboto"/>
              </a:defRPr>
            </a:lvl9pPr>
          </a:lstStyle>
          <a:p/>
        </p:txBody>
      </p:sp>
      <p:sp>
        <p:nvSpPr>
          <p:cNvPr id="126" name="Google Shape;126;p25"/>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latin typeface="Roboto"/>
                <a:ea typeface="Roboto"/>
                <a:cs typeface="Roboto"/>
                <a:sym typeface="Roboto"/>
              </a:defRPr>
            </a:lvl1pPr>
            <a:lvl2pPr lvl="1" rtl="0">
              <a:spcBef>
                <a:spcPts val="0"/>
              </a:spcBef>
              <a:spcAft>
                <a:spcPts val="0"/>
              </a:spcAft>
              <a:buNone/>
              <a:defRPr sz="2400">
                <a:latin typeface="Roboto"/>
                <a:ea typeface="Roboto"/>
                <a:cs typeface="Roboto"/>
                <a:sym typeface="Roboto"/>
              </a:defRPr>
            </a:lvl2pPr>
            <a:lvl3pPr lvl="2" rtl="0">
              <a:spcBef>
                <a:spcPts val="1600"/>
              </a:spcBef>
              <a:spcAft>
                <a:spcPts val="0"/>
              </a:spcAft>
              <a:buNone/>
              <a:defRPr sz="2400">
                <a:latin typeface="Roboto"/>
                <a:ea typeface="Roboto"/>
                <a:cs typeface="Roboto"/>
                <a:sym typeface="Roboto"/>
              </a:defRPr>
            </a:lvl3pPr>
            <a:lvl4pPr lvl="3" rtl="0">
              <a:spcBef>
                <a:spcPts val="1600"/>
              </a:spcBef>
              <a:spcAft>
                <a:spcPts val="0"/>
              </a:spcAft>
              <a:buNone/>
              <a:defRPr sz="2400">
                <a:latin typeface="Roboto"/>
                <a:ea typeface="Roboto"/>
                <a:cs typeface="Roboto"/>
                <a:sym typeface="Roboto"/>
              </a:defRPr>
            </a:lvl4pPr>
            <a:lvl5pPr lvl="4" rtl="0">
              <a:spcBef>
                <a:spcPts val="1600"/>
              </a:spcBef>
              <a:spcAft>
                <a:spcPts val="0"/>
              </a:spcAft>
              <a:buNone/>
              <a:defRPr sz="2400">
                <a:latin typeface="Roboto"/>
                <a:ea typeface="Roboto"/>
                <a:cs typeface="Roboto"/>
                <a:sym typeface="Roboto"/>
              </a:defRPr>
            </a:lvl5pPr>
            <a:lvl6pPr lvl="5" rtl="0">
              <a:spcBef>
                <a:spcPts val="1600"/>
              </a:spcBef>
              <a:spcAft>
                <a:spcPts val="0"/>
              </a:spcAft>
              <a:buNone/>
              <a:defRPr sz="2400">
                <a:latin typeface="Roboto"/>
                <a:ea typeface="Roboto"/>
                <a:cs typeface="Roboto"/>
                <a:sym typeface="Roboto"/>
              </a:defRPr>
            </a:lvl6pPr>
            <a:lvl7pPr lvl="6" rtl="0">
              <a:spcBef>
                <a:spcPts val="1600"/>
              </a:spcBef>
              <a:spcAft>
                <a:spcPts val="0"/>
              </a:spcAft>
              <a:buNone/>
              <a:defRPr sz="2400">
                <a:latin typeface="Roboto"/>
                <a:ea typeface="Roboto"/>
                <a:cs typeface="Roboto"/>
                <a:sym typeface="Roboto"/>
              </a:defRPr>
            </a:lvl7pPr>
            <a:lvl8pPr lvl="7" rtl="0">
              <a:spcBef>
                <a:spcPts val="1600"/>
              </a:spcBef>
              <a:spcAft>
                <a:spcPts val="0"/>
              </a:spcAft>
              <a:buNone/>
              <a:defRPr sz="2400">
                <a:latin typeface="Roboto"/>
                <a:ea typeface="Roboto"/>
                <a:cs typeface="Roboto"/>
                <a:sym typeface="Roboto"/>
              </a:defRPr>
            </a:lvl8pPr>
            <a:lvl9pPr lvl="8" rtl="0">
              <a:spcBef>
                <a:spcPts val="1600"/>
              </a:spcBef>
              <a:spcAft>
                <a:spcPts val="1600"/>
              </a:spcAft>
              <a:buNone/>
              <a:defRPr sz="2400">
                <a:latin typeface="Roboto"/>
                <a:ea typeface="Roboto"/>
                <a:cs typeface="Roboto"/>
                <a:sym typeface="Roboto"/>
              </a:defRPr>
            </a:lvl9pPr>
          </a:lstStyle>
          <a:p/>
        </p:txBody>
      </p:sp>
      <p:sp>
        <p:nvSpPr>
          <p:cNvPr id="127" name="Google Shape;127;p25"/>
          <p:cNvSpPr/>
          <p:nvPr/>
        </p:nvSpPr>
        <p:spPr>
          <a:xfrm>
            <a:off x="4245600" y="3880415"/>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rot="-5400000">
            <a:off x="4254680" y="3880353"/>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rot="10800000">
            <a:off x="6199867" y="681100"/>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rot="5400000">
            <a:off x="6189356" y="681127"/>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25"/>
          <p:cNvCxnSpPr/>
          <p:nvPr/>
        </p:nvCxnSpPr>
        <p:spPr>
          <a:xfrm rot="-5400000">
            <a:off x="5198345" y="986635"/>
            <a:ext cx="2003100" cy="0"/>
          </a:xfrm>
          <a:prstGeom prst="straightConnector1">
            <a:avLst/>
          </a:prstGeom>
          <a:noFill/>
          <a:ln cap="flat" cmpd="sng" w="152400">
            <a:solidFill>
              <a:srgbClr val="073042"/>
            </a:solidFill>
            <a:prstDash val="solid"/>
            <a:round/>
            <a:headEnd len="med" w="med" type="none"/>
            <a:tailEnd len="med" w="med" type="none"/>
          </a:ln>
        </p:spPr>
      </p:cxnSp>
      <p:cxnSp>
        <p:nvCxnSpPr>
          <p:cNvPr id="132" name="Google Shape;132;p25"/>
          <p:cNvCxnSpPr/>
          <p:nvPr/>
        </p:nvCxnSpPr>
        <p:spPr>
          <a:xfrm rot="-5400000">
            <a:off x="7788210" y="986635"/>
            <a:ext cx="2003100" cy="0"/>
          </a:xfrm>
          <a:prstGeom prst="straightConnector1">
            <a:avLst/>
          </a:prstGeom>
          <a:noFill/>
          <a:ln cap="flat" cmpd="sng" w="152400">
            <a:solidFill>
              <a:srgbClr val="073042"/>
            </a:solidFill>
            <a:prstDash val="solid"/>
            <a:round/>
            <a:headEnd len="med" w="med" type="none"/>
            <a:tailEnd len="med" w="med" type="none"/>
          </a:ln>
        </p:spPr>
      </p:cxnSp>
      <p:pic>
        <p:nvPicPr>
          <p:cNvPr id="133" name="Google Shape;133;p25"/>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34" name="Google Shape;134;p2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p:cSld name="CUSTOM_24">
    <p:spTree>
      <p:nvGrpSpPr>
        <p:cNvPr id="135" name="Shape 135"/>
        <p:cNvGrpSpPr/>
        <p:nvPr/>
      </p:nvGrpSpPr>
      <p:grpSpPr>
        <a:xfrm>
          <a:off x="0" y="0"/>
          <a:ext cx="0" cy="0"/>
          <a:chOff x="0" y="0"/>
          <a:chExt cx="0" cy="0"/>
        </a:xfrm>
      </p:grpSpPr>
      <p:sp>
        <p:nvSpPr>
          <p:cNvPr id="136" name="Google Shape;136;p26"/>
          <p:cNvSpPr txBox="1"/>
          <p:nvPr>
            <p:ph type="title"/>
          </p:nvPr>
        </p:nvSpPr>
        <p:spPr>
          <a:xfrm>
            <a:off x="11981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37" name="Google Shape;137;p26"/>
          <p:cNvSpPr txBox="1"/>
          <p:nvPr>
            <p:ph idx="2" type="title"/>
          </p:nvPr>
        </p:nvSpPr>
        <p:spPr>
          <a:xfrm>
            <a:off x="300500" y="257525"/>
            <a:ext cx="8461800" cy="7326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sp>
        <p:nvSpPr>
          <p:cNvPr id="138" name="Google Shape;138;p26"/>
          <p:cNvSpPr txBox="1"/>
          <p:nvPr>
            <p:ph idx="3" type="title"/>
          </p:nvPr>
        </p:nvSpPr>
        <p:spPr>
          <a:xfrm>
            <a:off x="11980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139" name="Google Shape;139;p26"/>
          <p:cNvSpPr txBox="1"/>
          <p:nvPr>
            <p:ph idx="4" type="title"/>
          </p:nvPr>
        </p:nvSpPr>
        <p:spPr>
          <a:xfrm>
            <a:off x="36377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40" name="Google Shape;140;p26"/>
          <p:cNvSpPr txBox="1"/>
          <p:nvPr>
            <p:ph idx="5" type="title"/>
          </p:nvPr>
        </p:nvSpPr>
        <p:spPr>
          <a:xfrm>
            <a:off x="36376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141" name="Google Shape;141;p26"/>
          <p:cNvSpPr txBox="1"/>
          <p:nvPr>
            <p:ph idx="6" type="title"/>
          </p:nvPr>
        </p:nvSpPr>
        <p:spPr>
          <a:xfrm>
            <a:off x="60773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42" name="Google Shape;142;p26"/>
          <p:cNvSpPr txBox="1"/>
          <p:nvPr>
            <p:ph idx="7" type="title"/>
          </p:nvPr>
        </p:nvSpPr>
        <p:spPr>
          <a:xfrm>
            <a:off x="60772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pic>
        <p:nvPicPr>
          <p:cNvPr id="143" name="Google Shape;143;p26"/>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44" name="Google Shape;144;p2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2">
  <p:cSld name="CUSTOM_17_1">
    <p:spTree>
      <p:nvGrpSpPr>
        <p:cNvPr id="145" name="Shape 145"/>
        <p:cNvGrpSpPr/>
        <p:nvPr/>
      </p:nvGrpSpPr>
      <p:grpSpPr>
        <a:xfrm>
          <a:off x="0" y="0"/>
          <a:ext cx="0" cy="0"/>
          <a:chOff x="0" y="0"/>
          <a:chExt cx="0" cy="0"/>
        </a:xfrm>
      </p:grpSpPr>
      <p:sp>
        <p:nvSpPr>
          <p:cNvPr id="146" name="Google Shape;146;p27"/>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48" name="Google Shape;148;p27"/>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49" name="Google Shape;149;p27"/>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50" name="Google Shape;150;p27"/>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51" name="Google Shape;151;p2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52" name="Google Shape;152;p2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42">
    <p:spTree>
      <p:nvGrpSpPr>
        <p:cNvPr id="153" name="Shape 15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jpg"/><Relationship Id="rId9" Type="http://schemas.openxmlformats.org/officeDocument/2006/relationships/hyperlink" Target="https://unsplash.com/?utm_source=unsplash&amp;utm_medium=referral&amp;utm_content=creditCopyText" TargetMode="External"/><Relationship Id="rId5" Type="http://schemas.openxmlformats.org/officeDocument/2006/relationships/image" Target="../media/image23.png"/><Relationship Id="rId6" Type="http://schemas.openxmlformats.org/officeDocument/2006/relationships/hyperlink" Target="https://unsplash.com/@chrisjoelcampbell?utm_source=unsplash&amp;utm_medium=referral&amp;utm_content=creditCopyText" TargetMode="External"/><Relationship Id="rId7" Type="http://schemas.openxmlformats.org/officeDocument/2006/relationships/hyperlink" Target="https://unsplash.com/@chrisjoelcampbell?utm_source=unsplash&amp;utm_medium=referral&amp;utm_content=creditCopyText" TargetMode="External"/><Relationship Id="rId8" Type="http://schemas.openxmlformats.org/officeDocument/2006/relationships/hyperlink" Target="https://unsplash.com/?utm_source=unsplash&amp;utm_medium=referral&amp;utm_content=creditCopyTe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www.youtube.com/watch?v=pIvWpLgNWPA"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www.youtube.com/user/androiddevelopers" TargetMode="External"/><Relationship Id="rId10" Type="http://schemas.openxmlformats.org/officeDocument/2006/relationships/hyperlink" Target="https://medium.com/androiddevelopers" TargetMode="External"/><Relationship Id="rId13" Type="http://schemas.openxmlformats.org/officeDocument/2006/relationships/hyperlink" Target="https://g.co/android/newsletter" TargetMode="External"/><Relationship Id="rId12" Type="http://schemas.openxmlformats.org/officeDocument/2006/relationships/hyperlink" Target="https://twitter.com/androiddev" TargetMode="External"/><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hyperlink" Target="https://developer.android.com/courses/android-basics-kotlin/course" TargetMode="External"/><Relationship Id="rId9" Type="http://schemas.openxmlformats.org/officeDocument/2006/relationships/hyperlink" Target="https://android-developers.googleblog.com/" TargetMode="External"/><Relationship Id="rId5" Type="http://schemas.openxmlformats.org/officeDocument/2006/relationships/hyperlink" Target="https://developer.android.com/courses/android-basics-kotlin/course" TargetMode="External"/><Relationship Id="rId6" Type="http://schemas.openxmlformats.org/officeDocument/2006/relationships/hyperlink" Target="https://developer.android.com/" TargetMode="External"/><Relationship Id="rId7" Type="http://schemas.openxmlformats.org/officeDocument/2006/relationships/hyperlink" Target="https://play.kotlinlang.org/byExample/overview" TargetMode="External"/><Relationship Id="rId8" Type="http://schemas.openxmlformats.org/officeDocument/2006/relationships/hyperlink" Target="https://medium.com/androiddevelopers/tagged/kotlin-vocabula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nvSpPr>
        <p:spPr>
          <a:xfrm>
            <a:off x="240875" y="1905638"/>
            <a:ext cx="86658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latin typeface="Roboto"/>
                <a:ea typeface="Roboto"/>
                <a:cs typeface="Roboto"/>
                <a:sym typeface="Roboto"/>
              </a:rPr>
              <a:t>Android Study Jams</a:t>
            </a:r>
            <a:endParaRPr b="1" sz="4100">
              <a:solidFill>
                <a:srgbClr val="FFFFFF"/>
              </a:solidFill>
              <a:latin typeface="Roboto"/>
              <a:ea typeface="Roboto"/>
              <a:cs typeface="Roboto"/>
              <a:sym typeface="Roboto"/>
            </a:endParaRPr>
          </a:p>
        </p:txBody>
      </p:sp>
      <p:sp>
        <p:nvSpPr>
          <p:cNvPr id="159" name="Google Shape;159;p29"/>
          <p:cNvSpPr txBox="1"/>
          <p:nvPr/>
        </p:nvSpPr>
        <p:spPr>
          <a:xfrm>
            <a:off x="240875" y="2605763"/>
            <a:ext cx="7412700" cy="1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New to Programming Track: Sessions 1 &amp; 2</a:t>
            </a:r>
            <a:endParaRPr sz="24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Pathway</a:t>
            </a:r>
            <a:endParaRPr/>
          </a:p>
        </p:txBody>
      </p:sp>
      <p:pic>
        <p:nvPicPr>
          <p:cNvPr id="215" name="Google Shape;215;p38"/>
          <p:cNvPicPr preferRelativeResize="0"/>
          <p:nvPr/>
        </p:nvPicPr>
        <p:blipFill rotWithShape="1">
          <a:blip r:embed="rId3">
            <a:alphaModFix/>
          </a:blip>
          <a:srcRect b="47837" l="0" r="0" t="0"/>
          <a:stretch/>
        </p:blipFill>
        <p:spPr>
          <a:xfrm>
            <a:off x="4104250" y="644050"/>
            <a:ext cx="5681873" cy="3558654"/>
          </a:xfrm>
          <a:prstGeom prst="rect">
            <a:avLst/>
          </a:prstGeom>
          <a:noFill/>
          <a:ln>
            <a:noFill/>
          </a:ln>
        </p:spPr>
      </p:pic>
      <p:pic>
        <p:nvPicPr>
          <p:cNvPr id="216" name="Google Shape;216;p38"/>
          <p:cNvPicPr preferRelativeResize="0"/>
          <p:nvPr/>
        </p:nvPicPr>
        <p:blipFill>
          <a:blip r:embed="rId4">
            <a:alphaModFix/>
          </a:blip>
          <a:stretch>
            <a:fillRect/>
          </a:stretch>
        </p:blipFill>
        <p:spPr>
          <a:xfrm>
            <a:off x="2725266" y="111"/>
            <a:ext cx="8510540" cy="51433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9"/>
          <p:cNvPicPr preferRelativeResize="0"/>
          <p:nvPr/>
        </p:nvPicPr>
        <p:blipFill rotWithShape="1">
          <a:blip r:embed="rId3">
            <a:alphaModFix/>
          </a:blip>
          <a:srcRect b="1370" l="0" r="0" t="0"/>
          <a:stretch/>
        </p:blipFill>
        <p:spPr>
          <a:xfrm>
            <a:off x="4102950" y="651525"/>
            <a:ext cx="5670848" cy="3694725"/>
          </a:xfrm>
          <a:prstGeom prst="rect">
            <a:avLst/>
          </a:prstGeom>
          <a:noFill/>
          <a:ln>
            <a:noFill/>
          </a:ln>
        </p:spPr>
      </p:pic>
      <p:pic>
        <p:nvPicPr>
          <p:cNvPr id="222" name="Google Shape;222;p39"/>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223" name="Google Shape;223;p39"/>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Take a Quiz</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Earn badges!</a:t>
            </a:r>
            <a:endParaRPr/>
          </a:p>
        </p:txBody>
      </p:sp>
      <p:pic>
        <p:nvPicPr>
          <p:cNvPr id="229" name="Google Shape;229;p40"/>
          <p:cNvPicPr preferRelativeResize="0"/>
          <p:nvPr/>
        </p:nvPicPr>
        <p:blipFill>
          <a:blip r:embed="rId3">
            <a:alphaModFix/>
          </a:blip>
          <a:stretch>
            <a:fillRect/>
          </a:stretch>
        </p:blipFill>
        <p:spPr>
          <a:xfrm>
            <a:off x="5259600" y="1084500"/>
            <a:ext cx="3045600" cy="304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p:nvPr/>
        </p:nvSpPr>
        <p:spPr>
          <a:xfrm>
            <a:off x="5342400" y="883343"/>
            <a:ext cx="3156900" cy="2924100"/>
          </a:xfrm>
          <a:prstGeom prst="rect">
            <a:avLst/>
          </a:prstGeom>
          <a:solidFill>
            <a:srgbClr val="FFFFFF"/>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txBox="1"/>
          <p:nvPr>
            <p:ph type="title"/>
          </p:nvPr>
        </p:nvSpPr>
        <p:spPr>
          <a:xfrm>
            <a:off x="319425" y="589500"/>
            <a:ext cx="3884100" cy="3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profile</a:t>
            </a:r>
            <a:endParaRPr/>
          </a:p>
        </p:txBody>
      </p:sp>
      <p:pic>
        <p:nvPicPr>
          <p:cNvPr id="236" name="Google Shape;236;p41"/>
          <p:cNvPicPr preferRelativeResize="0"/>
          <p:nvPr/>
        </p:nvPicPr>
        <p:blipFill rotWithShape="1">
          <a:blip r:embed="rId3">
            <a:alphaModFix/>
          </a:blip>
          <a:srcRect b="0" l="4924" r="0" t="4370"/>
          <a:stretch/>
        </p:blipFill>
        <p:spPr>
          <a:xfrm>
            <a:off x="5442638" y="990000"/>
            <a:ext cx="2895724" cy="2717674"/>
          </a:xfrm>
          <a:prstGeom prst="rect">
            <a:avLst/>
          </a:prstGeom>
          <a:noFill/>
          <a:ln>
            <a:noFill/>
          </a:ln>
        </p:spPr>
      </p:pic>
      <p:pic>
        <p:nvPicPr>
          <p:cNvPr id="237" name="Google Shape;237;p41"/>
          <p:cNvPicPr preferRelativeResize="0"/>
          <p:nvPr/>
        </p:nvPicPr>
        <p:blipFill rotWithShape="1">
          <a:blip r:embed="rId4">
            <a:alphaModFix/>
          </a:blip>
          <a:srcRect b="12663" l="20714" r="20720" t="0"/>
          <a:stretch/>
        </p:blipFill>
        <p:spPr>
          <a:xfrm>
            <a:off x="5541913" y="1109350"/>
            <a:ext cx="705600" cy="701700"/>
          </a:xfrm>
          <a:prstGeom prst="ellipse">
            <a:avLst/>
          </a:prstGeom>
          <a:noFill/>
          <a:ln>
            <a:noFill/>
          </a:ln>
        </p:spPr>
      </p:pic>
      <p:sp>
        <p:nvSpPr>
          <p:cNvPr id="238" name="Google Shape;238;p41"/>
          <p:cNvSpPr/>
          <p:nvPr/>
        </p:nvSpPr>
        <p:spPr>
          <a:xfrm>
            <a:off x="6454950" y="1760325"/>
            <a:ext cx="10635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6341125" y="1369675"/>
            <a:ext cx="1177200" cy="1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41"/>
          <p:cNvPicPr preferRelativeResize="0"/>
          <p:nvPr/>
        </p:nvPicPr>
        <p:blipFill rotWithShape="1">
          <a:blip r:embed="rId5">
            <a:alphaModFix/>
          </a:blip>
          <a:srcRect b="2808" l="0" r="1623" t="0"/>
          <a:stretch/>
        </p:blipFill>
        <p:spPr>
          <a:xfrm>
            <a:off x="5471263" y="2254025"/>
            <a:ext cx="2867101" cy="1453650"/>
          </a:xfrm>
          <a:prstGeom prst="rect">
            <a:avLst/>
          </a:prstGeom>
          <a:noFill/>
          <a:ln>
            <a:noFill/>
          </a:ln>
        </p:spPr>
      </p:pic>
      <p:sp>
        <p:nvSpPr>
          <p:cNvPr id="241" name="Google Shape;241;p41"/>
          <p:cNvSpPr txBox="1"/>
          <p:nvPr/>
        </p:nvSpPr>
        <p:spPr>
          <a:xfrm>
            <a:off x="6247513" y="1387900"/>
            <a:ext cx="1309500" cy="14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C4043"/>
                </a:solidFill>
                <a:latin typeface="Google Sans"/>
                <a:ea typeface="Google Sans"/>
                <a:cs typeface="Google Sans"/>
                <a:sym typeface="Google Sans"/>
              </a:rPr>
              <a:t>Carrie Sawyer</a:t>
            </a:r>
            <a:endParaRPr sz="1200">
              <a:latin typeface="Comfortaa Regular"/>
              <a:ea typeface="Comfortaa Regular"/>
              <a:cs typeface="Comfortaa Regular"/>
              <a:sym typeface="Comfortaa Regular"/>
            </a:endParaRPr>
          </a:p>
        </p:txBody>
      </p:sp>
      <p:sp>
        <p:nvSpPr>
          <p:cNvPr id="242" name="Google Shape;242;p41"/>
          <p:cNvSpPr txBox="1"/>
          <p:nvPr/>
        </p:nvSpPr>
        <p:spPr>
          <a:xfrm>
            <a:off x="347825" y="46793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Photo by</a:t>
            </a:r>
            <a:r>
              <a:rPr lang="en" sz="600">
                <a:uFill>
                  <a:noFill/>
                </a:uFill>
                <a:latin typeface="Roboto"/>
                <a:ea typeface="Roboto"/>
                <a:cs typeface="Roboto"/>
                <a:sym typeface="Roboto"/>
                <a:hlinkClick r:id="rId6"/>
              </a:rPr>
              <a:t> </a:t>
            </a:r>
            <a:r>
              <a:rPr lang="en" sz="600" u="sng">
                <a:latin typeface="Roboto"/>
                <a:ea typeface="Roboto"/>
                <a:cs typeface="Roboto"/>
                <a:sym typeface="Roboto"/>
                <a:hlinkClick r:id="rId7"/>
              </a:rPr>
              <a:t>Christopher Campbell</a:t>
            </a:r>
            <a:r>
              <a:rPr lang="en" sz="600">
                <a:latin typeface="Roboto"/>
                <a:ea typeface="Roboto"/>
                <a:cs typeface="Roboto"/>
                <a:sym typeface="Roboto"/>
              </a:rPr>
              <a:t> on</a:t>
            </a:r>
            <a:r>
              <a:rPr lang="en" sz="600">
                <a:uFill>
                  <a:noFill/>
                </a:uFill>
                <a:latin typeface="Roboto"/>
                <a:ea typeface="Roboto"/>
                <a:cs typeface="Roboto"/>
                <a:sym typeface="Roboto"/>
                <a:hlinkClick r:id="rId8"/>
              </a:rPr>
              <a:t> </a:t>
            </a:r>
            <a:r>
              <a:rPr lang="en" sz="600" u="sng">
                <a:latin typeface="Roboto"/>
                <a:ea typeface="Roboto"/>
                <a:cs typeface="Roboto"/>
                <a:sym typeface="Roboto"/>
                <a:hlinkClick r:id="rId9"/>
              </a:rPr>
              <a:t>Unsplash</a:t>
            </a:r>
            <a:endParaRPr i="1" sz="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286950" y="217830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Overview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3"/>
          <p:cNvCxnSpPr>
            <a:stCxn id="253" idx="3"/>
            <a:endCxn id="254"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255" name="Google Shape;255;p43"/>
          <p:cNvSpPr/>
          <p:nvPr/>
        </p:nvSpPr>
        <p:spPr>
          <a:xfrm>
            <a:off x="9496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1</a:t>
            </a:r>
            <a:endParaRPr sz="1800">
              <a:solidFill>
                <a:schemeClr val="dk1"/>
              </a:solidFill>
              <a:latin typeface="Roboto"/>
              <a:ea typeface="Roboto"/>
              <a:cs typeface="Roboto"/>
              <a:sym typeface="Roboto"/>
            </a:endParaRPr>
          </a:p>
        </p:txBody>
      </p:sp>
      <p:sp>
        <p:nvSpPr>
          <p:cNvPr id="258" name="Google Shape;258;p43"/>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254" name="Google Shape;254;p43"/>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pic>
        <p:nvPicPr>
          <p:cNvPr id="259" name="Google Shape;259;p43"/>
          <p:cNvPicPr preferRelativeResize="0"/>
          <p:nvPr/>
        </p:nvPicPr>
        <p:blipFill>
          <a:blip r:embed="rId3">
            <a:alphaModFix/>
          </a:blip>
          <a:stretch>
            <a:fillRect/>
          </a:stretch>
        </p:blipFill>
        <p:spPr>
          <a:xfrm>
            <a:off x="4304900" y="1302075"/>
            <a:ext cx="4426000" cy="2426975"/>
          </a:xfrm>
          <a:prstGeom prst="rect">
            <a:avLst/>
          </a:prstGeom>
          <a:noFill/>
          <a:ln>
            <a:noFill/>
          </a:ln>
        </p:spPr>
      </p:pic>
      <p:sp>
        <p:nvSpPr>
          <p:cNvPr id="260" name="Google Shape;260;p43"/>
          <p:cNvSpPr txBox="1"/>
          <p:nvPr>
            <p:ph idx="4294967295" type="title"/>
          </p:nvPr>
        </p:nvSpPr>
        <p:spPr>
          <a:xfrm>
            <a:off x="300500" y="1752000"/>
            <a:ext cx="5238600" cy="24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 Kotlin to start writing Android apps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Kotlin helps developers be more productive</a:t>
            </a:r>
            <a:endParaRPr sz="1800">
              <a:solidFill>
                <a:schemeClr val="dk1"/>
              </a:solidFill>
              <a:latin typeface="Roboto"/>
              <a:ea typeface="Roboto"/>
              <a:cs typeface="Roboto"/>
              <a:sym typeface="Roboto"/>
            </a:endParaRPr>
          </a:p>
        </p:txBody>
      </p:sp>
      <p:sp>
        <p:nvSpPr>
          <p:cNvPr id="261" name="Google Shape;261;p43"/>
          <p:cNvSpPr txBox="1"/>
          <p:nvPr>
            <p:ph idx="4294967295" type="title"/>
          </p:nvPr>
        </p:nvSpPr>
        <p:spPr>
          <a:xfrm>
            <a:off x="300500" y="257525"/>
            <a:ext cx="62673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Kotlin Programming Language</a:t>
            </a:r>
            <a:endParaRPr b="1" sz="24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idx="4294967295" type="title"/>
          </p:nvPr>
        </p:nvSpPr>
        <p:spPr>
          <a:xfrm>
            <a:off x="300500" y="1752000"/>
            <a:ext cx="4071600" cy="22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Write and run Kotlin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code in the browser</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267" name="Google Shape;267;p44"/>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Kotlin Playground</a:t>
            </a:r>
            <a:endParaRPr b="1" sz="2400">
              <a:latin typeface="Roboto"/>
              <a:ea typeface="Roboto"/>
              <a:cs typeface="Roboto"/>
              <a:sym typeface="Roboto"/>
            </a:endParaRPr>
          </a:p>
        </p:txBody>
      </p:sp>
      <p:pic>
        <p:nvPicPr>
          <p:cNvPr id="268" name="Google Shape;268;p44"/>
          <p:cNvPicPr preferRelativeResize="0"/>
          <p:nvPr/>
        </p:nvPicPr>
        <p:blipFill>
          <a:blip r:embed="rId3">
            <a:alphaModFix/>
          </a:blip>
          <a:stretch>
            <a:fillRect/>
          </a:stretch>
        </p:blipFill>
        <p:spPr>
          <a:xfrm>
            <a:off x="3692175" y="-181925"/>
            <a:ext cx="7668275" cy="4634276"/>
          </a:xfrm>
          <a:prstGeom prst="rect">
            <a:avLst/>
          </a:prstGeom>
          <a:noFill/>
          <a:ln>
            <a:noFill/>
          </a:ln>
        </p:spPr>
      </p:pic>
      <p:cxnSp>
        <p:nvCxnSpPr>
          <p:cNvPr id="269" name="Google Shape;269;p44"/>
          <p:cNvCxnSpPr>
            <a:stCxn id="270" idx="3"/>
            <a:endCxn id="271"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272" name="Google Shape;272;p44"/>
          <p:cNvSpPr/>
          <p:nvPr/>
        </p:nvSpPr>
        <p:spPr>
          <a:xfrm>
            <a:off x="9496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4"/>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1</a:t>
            </a:r>
            <a:endParaRPr sz="1800">
              <a:solidFill>
                <a:schemeClr val="dk1"/>
              </a:solidFill>
              <a:latin typeface="Roboto"/>
              <a:ea typeface="Roboto"/>
              <a:cs typeface="Roboto"/>
              <a:sym typeface="Roboto"/>
            </a:endParaRPr>
          </a:p>
        </p:txBody>
      </p:sp>
      <p:sp>
        <p:nvSpPr>
          <p:cNvPr id="275" name="Google Shape;275;p44"/>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271" name="Google Shape;271;p44"/>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pic>
        <p:nvPicPr>
          <p:cNvPr id="276" name="Google Shape;276;p44"/>
          <p:cNvPicPr preferRelativeResize="0"/>
          <p:nvPr/>
        </p:nvPicPr>
        <p:blipFill rotWithShape="1">
          <a:blip r:embed="rId4">
            <a:alphaModFix/>
          </a:blip>
          <a:srcRect b="13926" l="0" r="0" t="0"/>
          <a:stretch/>
        </p:blipFill>
        <p:spPr>
          <a:xfrm>
            <a:off x="5224150" y="574950"/>
            <a:ext cx="4708575" cy="2736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5"/>
          <p:cNvPicPr preferRelativeResize="0"/>
          <p:nvPr/>
        </p:nvPicPr>
        <p:blipFill rotWithShape="1">
          <a:blip r:embed="rId3">
            <a:alphaModFix/>
          </a:blip>
          <a:srcRect b="0" l="0" r="1400" t="0"/>
          <a:stretch/>
        </p:blipFill>
        <p:spPr>
          <a:xfrm>
            <a:off x="5196250" y="608106"/>
            <a:ext cx="4650249" cy="2748076"/>
          </a:xfrm>
          <a:prstGeom prst="rect">
            <a:avLst/>
          </a:prstGeom>
          <a:noFill/>
          <a:ln>
            <a:noFill/>
          </a:ln>
        </p:spPr>
      </p:pic>
      <p:cxnSp>
        <p:nvCxnSpPr>
          <p:cNvPr id="282" name="Google Shape;282;p45"/>
          <p:cNvCxnSpPr>
            <a:stCxn id="283" idx="3"/>
            <a:endCxn id="284"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285" name="Google Shape;285;p45"/>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6" name="Google Shape;286;p45"/>
          <p:cNvSpPr/>
          <p:nvPr/>
        </p:nvSpPr>
        <p:spPr>
          <a:xfrm>
            <a:off x="3814725" y="406675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3" name="Google Shape;283;p45"/>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288" name="Google Shape;288;p45"/>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2</a:t>
            </a:r>
            <a:endParaRPr sz="1800">
              <a:solidFill>
                <a:schemeClr val="dk1"/>
              </a:solidFill>
              <a:latin typeface="Roboto"/>
              <a:ea typeface="Roboto"/>
              <a:cs typeface="Roboto"/>
              <a:sym typeface="Roboto"/>
            </a:endParaRPr>
          </a:p>
        </p:txBody>
      </p:sp>
      <p:sp>
        <p:nvSpPr>
          <p:cNvPr id="284" name="Google Shape;284;p45"/>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sp>
        <p:nvSpPr>
          <p:cNvPr id="289" name="Google Shape;289;p45"/>
          <p:cNvSpPr txBox="1"/>
          <p:nvPr>
            <p:ph idx="4294967295" type="title"/>
          </p:nvPr>
        </p:nvSpPr>
        <p:spPr>
          <a:xfrm>
            <a:off x="300500" y="1085850"/>
            <a:ext cx="3719400" cy="12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Official tool to build Android apps</a:t>
            </a:r>
            <a:endParaRPr sz="1800">
              <a:latin typeface="Roboto"/>
              <a:ea typeface="Roboto"/>
              <a:cs typeface="Roboto"/>
              <a:sym typeface="Roboto"/>
            </a:endParaRPr>
          </a:p>
        </p:txBody>
      </p:sp>
      <p:sp>
        <p:nvSpPr>
          <p:cNvPr id="290" name="Google Shape;290;p45"/>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Android Studio</a:t>
            </a:r>
            <a:endParaRPr b="1" sz="2400">
              <a:latin typeface="Roboto"/>
              <a:ea typeface="Roboto"/>
              <a:cs typeface="Roboto"/>
              <a:sym typeface="Roboto"/>
            </a:endParaRPr>
          </a:p>
        </p:txBody>
      </p:sp>
      <p:pic>
        <p:nvPicPr>
          <p:cNvPr id="291" name="Google Shape;291;p45"/>
          <p:cNvPicPr preferRelativeResize="0"/>
          <p:nvPr/>
        </p:nvPicPr>
        <p:blipFill>
          <a:blip r:embed="rId4">
            <a:alphaModFix/>
          </a:blip>
          <a:stretch>
            <a:fillRect/>
          </a:stretch>
        </p:blipFill>
        <p:spPr>
          <a:xfrm>
            <a:off x="4133354" y="84696"/>
            <a:ext cx="6785912" cy="4101029"/>
          </a:xfrm>
          <a:prstGeom prst="rect">
            <a:avLst/>
          </a:prstGeom>
          <a:noFill/>
          <a:ln>
            <a:noFill/>
          </a:ln>
        </p:spPr>
      </p:pic>
      <p:pic>
        <p:nvPicPr>
          <p:cNvPr id="292" name="Google Shape;292;p45"/>
          <p:cNvPicPr preferRelativeResize="0"/>
          <p:nvPr/>
        </p:nvPicPr>
        <p:blipFill>
          <a:blip r:embed="rId5">
            <a:alphaModFix/>
          </a:blip>
          <a:stretch>
            <a:fillRect/>
          </a:stretch>
        </p:blipFill>
        <p:spPr>
          <a:xfrm>
            <a:off x="532555" y="1403197"/>
            <a:ext cx="2348799" cy="26379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Android Emulator</a:t>
            </a:r>
            <a:endParaRPr b="1" sz="2400">
              <a:latin typeface="Roboto"/>
              <a:ea typeface="Roboto"/>
              <a:cs typeface="Roboto"/>
              <a:sym typeface="Roboto"/>
            </a:endParaRPr>
          </a:p>
        </p:txBody>
      </p:sp>
      <p:sp>
        <p:nvSpPr>
          <p:cNvPr id="298" name="Google Shape;298;p46"/>
          <p:cNvSpPr txBox="1"/>
          <p:nvPr>
            <p:ph idx="4294967295" type="title"/>
          </p:nvPr>
        </p:nvSpPr>
        <p:spPr>
          <a:xfrm>
            <a:off x="284050" y="1364700"/>
            <a:ext cx="54327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Emulate</a:t>
            </a:r>
            <a:r>
              <a:rPr lang="en" sz="1800">
                <a:solidFill>
                  <a:schemeClr val="dk1"/>
                </a:solidFill>
                <a:latin typeface="Roboto"/>
                <a:ea typeface="Roboto"/>
                <a:cs typeface="Roboto"/>
                <a:sym typeface="Roboto"/>
              </a:rPr>
              <a:t> an Android device on your computer.</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Run your app on the emulator</a:t>
            </a:r>
            <a:endParaRPr sz="1800">
              <a:latin typeface="Roboto"/>
              <a:ea typeface="Roboto"/>
              <a:cs typeface="Roboto"/>
              <a:sym typeface="Roboto"/>
            </a:endParaRPr>
          </a:p>
        </p:txBody>
      </p:sp>
      <p:cxnSp>
        <p:nvCxnSpPr>
          <p:cNvPr id="299" name="Google Shape;299;p46"/>
          <p:cNvCxnSpPr>
            <a:stCxn id="300" idx="3"/>
            <a:endCxn id="301"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02" name="Google Shape;302;p46"/>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3" name="Google Shape;303;p46"/>
          <p:cNvSpPr/>
          <p:nvPr/>
        </p:nvSpPr>
        <p:spPr>
          <a:xfrm>
            <a:off x="3814725" y="406675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0" name="Google Shape;300;p46"/>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05" name="Google Shape;305;p46"/>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2</a:t>
            </a:r>
            <a:endParaRPr sz="1800">
              <a:solidFill>
                <a:schemeClr val="dk1"/>
              </a:solidFill>
              <a:latin typeface="Roboto"/>
              <a:ea typeface="Roboto"/>
              <a:cs typeface="Roboto"/>
              <a:sym typeface="Roboto"/>
            </a:endParaRPr>
          </a:p>
        </p:txBody>
      </p:sp>
      <p:sp>
        <p:nvSpPr>
          <p:cNvPr id="301" name="Google Shape;301;p46"/>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pic>
        <p:nvPicPr>
          <p:cNvPr id="306" name="Google Shape;306;p46"/>
          <p:cNvPicPr preferRelativeResize="0"/>
          <p:nvPr/>
        </p:nvPicPr>
        <p:blipFill>
          <a:blip r:embed="rId3">
            <a:alphaModFix/>
          </a:blip>
          <a:stretch>
            <a:fillRect/>
          </a:stretch>
        </p:blipFill>
        <p:spPr>
          <a:xfrm>
            <a:off x="5913737" y="455888"/>
            <a:ext cx="1807218" cy="3176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idx="4294967295" type="title"/>
          </p:nvPr>
        </p:nvSpPr>
        <p:spPr>
          <a:xfrm>
            <a:off x="300500" y="1732150"/>
            <a:ext cx="42732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part of your app where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user interacts with it</a:t>
            </a:r>
            <a:endParaRPr sz="1800">
              <a:latin typeface="Roboto"/>
              <a:ea typeface="Roboto"/>
              <a:cs typeface="Roboto"/>
              <a:sym typeface="Roboto"/>
            </a:endParaRPr>
          </a:p>
        </p:txBody>
      </p:sp>
      <p:sp>
        <p:nvSpPr>
          <p:cNvPr id="312" name="Google Shape;312;p47"/>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User Interface</a:t>
            </a:r>
            <a:endParaRPr b="1" sz="2400">
              <a:latin typeface="Roboto"/>
              <a:ea typeface="Roboto"/>
              <a:cs typeface="Roboto"/>
              <a:sym typeface="Roboto"/>
            </a:endParaRPr>
          </a:p>
        </p:txBody>
      </p:sp>
      <p:cxnSp>
        <p:nvCxnSpPr>
          <p:cNvPr id="313" name="Google Shape;313;p47"/>
          <p:cNvCxnSpPr>
            <a:stCxn id="314" idx="3"/>
            <a:endCxn id="315"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16" name="Google Shape;316;p47"/>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7" name="Google Shape;317;p47"/>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4" name="Google Shape;314;p47"/>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19" name="Google Shape;319;p47"/>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15" name="Google Shape;315;p47"/>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pic>
        <p:nvPicPr>
          <p:cNvPr id="320" name="Google Shape;320;p47"/>
          <p:cNvPicPr preferRelativeResize="0"/>
          <p:nvPr/>
        </p:nvPicPr>
        <p:blipFill rotWithShape="1">
          <a:blip r:embed="rId3">
            <a:alphaModFix/>
          </a:blip>
          <a:srcRect b="0" l="0" r="9812" t="0"/>
          <a:stretch/>
        </p:blipFill>
        <p:spPr>
          <a:xfrm>
            <a:off x="4166250" y="547225"/>
            <a:ext cx="1642050" cy="3138750"/>
          </a:xfrm>
          <a:prstGeom prst="rect">
            <a:avLst/>
          </a:prstGeom>
          <a:noFill/>
          <a:ln>
            <a:noFill/>
          </a:ln>
        </p:spPr>
      </p:pic>
      <p:pic>
        <p:nvPicPr>
          <p:cNvPr id="321" name="Google Shape;321;p47"/>
          <p:cNvPicPr preferRelativeResize="0"/>
          <p:nvPr/>
        </p:nvPicPr>
        <p:blipFill rotWithShape="1">
          <a:blip r:embed="rId4">
            <a:alphaModFix/>
          </a:blip>
          <a:srcRect b="2391" l="0" r="4915" t="0"/>
          <a:stretch/>
        </p:blipFill>
        <p:spPr>
          <a:xfrm>
            <a:off x="6392350" y="547225"/>
            <a:ext cx="1762868" cy="3138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Android Study Jams</a:t>
            </a:r>
            <a:endParaRPr sz="4100"/>
          </a:p>
        </p:txBody>
      </p:sp>
      <p:sp>
        <p:nvSpPr>
          <p:cNvPr id="165" name="Google Shape;165;p30"/>
          <p:cNvSpPr txBox="1"/>
          <p:nvPr>
            <p:ph idx="4294967295" type="subTitle"/>
          </p:nvPr>
        </p:nvSpPr>
        <p:spPr>
          <a:xfrm>
            <a:off x="1913325" y="2817463"/>
            <a:ext cx="74127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latin typeface="Roboto"/>
                <a:ea typeface="Roboto"/>
                <a:cs typeface="Roboto"/>
                <a:sym typeface="Roboto"/>
              </a:rPr>
              <a:t>New to Programming Track: Session 1</a:t>
            </a:r>
            <a:endParaRPr sz="24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8"/>
          <p:cNvPicPr preferRelativeResize="0"/>
          <p:nvPr/>
        </p:nvPicPr>
        <p:blipFill>
          <a:blip r:embed="rId3">
            <a:alphaModFix/>
          </a:blip>
          <a:stretch>
            <a:fillRect/>
          </a:stretch>
        </p:blipFill>
        <p:spPr>
          <a:xfrm>
            <a:off x="4006800" y="0"/>
            <a:ext cx="5143500" cy="5143500"/>
          </a:xfrm>
          <a:prstGeom prst="rect">
            <a:avLst/>
          </a:prstGeom>
          <a:noFill/>
          <a:ln>
            <a:noFill/>
          </a:ln>
        </p:spPr>
      </p:pic>
      <p:sp>
        <p:nvSpPr>
          <p:cNvPr id="327" name="Google Shape;327;p48"/>
          <p:cNvSpPr/>
          <p:nvPr/>
        </p:nvSpPr>
        <p:spPr>
          <a:xfrm>
            <a:off x="4728525" y="1971675"/>
            <a:ext cx="670800" cy="10287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6063050" y="1661150"/>
            <a:ext cx="2181900" cy="16137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a:off x="4785375" y="2031675"/>
            <a:ext cx="557100" cy="145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p:nvPr/>
        </p:nvSpPr>
        <p:spPr>
          <a:xfrm>
            <a:off x="4785375" y="2237350"/>
            <a:ext cx="557100" cy="291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a:off x="4785375" y="2629800"/>
            <a:ext cx="557100" cy="291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8"/>
          <p:cNvSpPr/>
          <p:nvPr/>
        </p:nvSpPr>
        <p:spPr>
          <a:xfrm>
            <a:off x="6137138" y="1738300"/>
            <a:ext cx="2033700" cy="233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p:nvPr/>
        </p:nvSpPr>
        <p:spPr>
          <a:xfrm>
            <a:off x="6137138" y="2658900"/>
            <a:ext cx="20337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6137138"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6494338"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8"/>
          <p:cNvSpPr/>
          <p:nvPr/>
        </p:nvSpPr>
        <p:spPr>
          <a:xfrm>
            <a:off x="6851525"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48"/>
          <p:cNvGrpSpPr/>
          <p:nvPr/>
        </p:nvGrpSpPr>
        <p:grpSpPr>
          <a:xfrm>
            <a:off x="6868638" y="2768525"/>
            <a:ext cx="570725" cy="347700"/>
            <a:chOff x="6868638" y="2768525"/>
            <a:chExt cx="570725" cy="347700"/>
          </a:xfrm>
        </p:grpSpPr>
        <p:sp>
          <p:nvSpPr>
            <p:cNvPr id="338" name="Google Shape;338;p48"/>
            <p:cNvSpPr/>
            <p:nvPr/>
          </p:nvSpPr>
          <p:spPr>
            <a:xfrm>
              <a:off x="6868638" y="2768525"/>
              <a:ext cx="402300" cy="347700"/>
            </a:xfrm>
            <a:prstGeom prst="triangle">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p:nvPr/>
          </p:nvSpPr>
          <p:spPr>
            <a:xfrm>
              <a:off x="7087916" y="2883322"/>
              <a:ext cx="269400" cy="232800"/>
            </a:xfrm>
            <a:prstGeom prst="triangle">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p:nvPr/>
          </p:nvSpPr>
          <p:spPr>
            <a:xfrm>
              <a:off x="7293563" y="2768525"/>
              <a:ext cx="145800" cy="145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48"/>
          <p:cNvSpPr txBox="1"/>
          <p:nvPr/>
        </p:nvSpPr>
        <p:spPr>
          <a:xfrm>
            <a:off x="4852500" y="2184100"/>
            <a:ext cx="5217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4C2F4"/>
                </a:solidFill>
                <a:latin typeface="Roboto"/>
                <a:ea typeface="Roboto"/>
                <a:cs typeface="Roboto"/>
                <a:sym typeface="Roboto"/>
              </a:rPr>
              <a:t>Aa</a:t>
            </a:r>
            <a:endParaRPr>
              <a:solidFill>
                <a:srgbClr val="A4C2F4"/>
              </a:solidFill>
              <a:latin typeface="Roboto"/>
              <a:ea typeface="Roboto"/>
              <a:cs typeface="Roboto"/>
              <a:sym typeface="Roboto"/>
            </a:endParaRPr>
          </a:p>
        </p:txBody>
      </p:sp>
      <p:sp>
        <p:nvSpPr>
          <p:cNvPr id="342" name="Google Shape;342;p48"/>
          <p:cNvSpPr txBox="1"/>
          <p:nvPr/>
        </p:nvSpPr>
        <p:spPr>
          <a:xfrm>
            <a:off x="6790875" y="1661150"/>
            <a:ext cx="7446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4C2F4"/>
                </a:solidFill>
                <a:latin typeface="Roboto"/>
                <a:ea typeface="Roboto"/>
                <a:cs typeface="Roboto"/>
                <a:sym typeface="Roboto"/>
              </a:rPr>
              <a:t>Button</a:t>
            </a:r>
            <a:endParaRPr>
              <a:solidFill>
                <a:srgbClr val="A4C2F4"/>
              </a:solidFill>
              <a:latin typeface="Roboto"/>
              <a:ea typeface="Roboto"/>
              <a:cs typeface="Roboto"/>
              <a:sym typeface="Roboto"/>
            </a:endParaRPr>
          </a:p>
        </p:txBody>
      </p:sp>
      <p:sp>
        <p:nvSpPr>
          <p:cNvPr id="343" name="Google Shape;343;p48"/>
          <p:cNvSpPr txBox="1"/>
          <p:nvPr>
            <p:ph idx="4294967295" type="title"/>
          </p:nvPr>
        </p:nvSpPr>
        <p:spPr>
          <a:xfrm>
            <a:off x="677700" y="1288838"/>
            <a:ext cx="10281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Layouts</a:t>
            </a:r>
            <a:endParaRPr b="1" sz="1800">
              <a:latin typeface="Roboto"/>
              <a:ea typeface="Roboto"/>
              <a:cs typeface="Roboto"/>
              <a:sym typeface="Roboto"/>
            </a:endParaRPr>
          </a:p>
        </p:txBody>
      </p:sp>
      <p:sp>
        <p:nvSpPr>
          <p:cNvPr id="344" name="Google Shape;344;p48"/>
          <p:cNvSpPr txBox="1"/>
          <p:nvPr>
            <p:ph idx="4294967295" type="title"/>
          </p:nvPr>
        </p:nvSpPr>
        <p:spPr>
          <a:xfrm>
            <a:off x="677700" y="2792538"/>
            <a:ext cx="10281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Views</a:t>
            </a:r>
            <a:endParaRPr b="1" sz="1800">
              <a:latin typeface="Roboto"/>
              <a:ea typeface="Roboto"/>
              <a:cs typeface="Roboto"/>
              <a:sym typeface="Roboto"/>
            </a:endParaRPr>
          </a:p>
        </p:txBody>
      </p:sp>
      <p:cxnSp>
        <p:nvCxnSpPr>
          <p:cNvPr id="345" name="Google Shape;345;p48"/>
          <p:cNvCxnSpPr>
            <a:stCxn id="343" idx="3"/>
          </p:cNvCxnSpPr>
          <p:nvPr/>
        </p:nvCxnSpPr>
        <p:spPr>
          <a:xfrm>
            <a:off x="1705800" y="1556888"/>
            <a:ext cx="5412600" cy="104400"/>
          </a:xfrm>
          <a:prstGeom prst="curvedConnector3">
            <a:avLst>
              <a:gd fmla="val 50000" name="adj1"/>
            </a:avLst>
          </a:prstGeom>
          <a:noFill/>
          <a:ln cap="flat" cmpd="sng" w="19050">
            <a:solidFill>
              <a:srgbClr val="39C779"/>
            </a:solidFill>
            <a:prstDash val="solid"/>
            <a:round/>
            <a:headEnd len="med" w="med" type="none"/>
            <a:tailEnd len="med" w="med" type="triangle"/>
          </a:ln>
        </p:spPr>
      </p:cxnSp>
      <p:cxnSp>
        <p:nvCxnSpPr>
          <p:cNvPr id="346" name="Google Shape;346;p48"/>
          <p:cNvCxnSpPr>
            <a:stCxn id="343" idx="3"/>
          </p:cNvCxnSpPr>
          <p:nvPr/>
        </p:nvCxnSpPr>
        <p:spPr>
          <a:xfrm>
            <a:off x="1705800" y="1556888"/>
            <a:ext cx="3283500" cy="414900"/>
          </a:xfrm>
          <a:prstGeom prst="curvedConnector3">
            <a:avLst>
              <a:gd fmla="val 50000" name="adj1"/>
            </a:avLst>
          </a:prstGeom>
          <a:noFill/>
          <a:ln cap="flat" cmpd="sng" w="19050">
            <a:solidFill>
              <a:srgbClr val="39C779"/>
            </a:solidFill>
            <a:prstDash val="solid"/>
            <a:round/>
            <a:headEnd len="med" w="med" type="none"/>
            <a:tailEnd len="med" w="med" type="triangle"/>
          </a:ln>
        </p:spPr>
      </p:cxnSp>
      <p:cxnSp>
        <p:nvCxnSpPr>
          <p:cNvPr id="347" name="Google Shape;347;p48"/>
          <p:cNvCxnSpPr>
            <a:stCxn id="344" idx="3"/>
          </p:cNvCxnSpPr>
          <p:nvPr/>
        </p:nvCxnSpPr>
        <p:spPr>
          <a:xfrm flipH="1" rot="10800000">
            <a:off x="1705800" y="2395488"/>
            <a:ext cx="3279000" cy="665100"/>
          </a:xfrm>
          <a:prstGeom prst="curvedConnector3">
            <a:avLst>
              <a:gd fmla="val 50000" name="adj1"/>
            </a:avLst>
          </a:prstGeom>
          <a:noFill/>
          <a:ln cap="flat" cmpd="sng" w="19050">
            <a:solidFill>
              <a:srgbClr val="4285F4"/>
            </a:solidFill>
            <a:prstDash val="solid"/>
            <a:round/>
            <a:headEnd len="med" w="med" type="none"/>
            <a:tailEnd len="med" w="med" type="triangle"/>
          </a:ln>
        </p:spPr>
      </p:cxnSp>
      <p:cxnSp>
        <p:nvCxnSpPr>
          <p:cNvPr id="348" name="Google Shape;348;p48"/>
          <p:cNvCxnSpPr>
            <a:stCxn id="344" idx="3"/>
            <a:endCxn id="339" idx="3"/>
          </p:cNvCxnSpPr>
          <p:nvPr/>
        </p:nvCxnSpPr>
        <p:spPr>
          <a:xfrm>
            <a:off x="1705800" y="3060588"/>
            <a:ext cx="5516700" cy="55500"/>
          </a:xfrm>
          <a:prstGeom prst="curvedConnector4">
            <a:avLst>
              <a:gd fmla="val 48780" name="adj1"/>
              <a:gd fmla="val 529116" name="adj2"/>
            </a:avLst>
          </a:prstGeom>
          <a:noFill/>
          <a:ln cap="flat" cmpd="sng" w="19050">
            <a:solidFill>
              <a:srgbClr val="4285F4"/>
            </a:solidFill>
            <a:prstDash val="solid"/>
            <a:round/>
            <a:headEnd len="med" w="med" type="none"/>
            <a:tailEnd len="med" w="med" type="triangle"/>
          </a:ln>
        </p:spPr>
      </p:cxnSp>
      <p:sp>
        <p:nvSpPr>
          <p:cNvPr id="349" name="Google Shape;349;p48"/>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Layouts</a:t>
            </a:r>
            <a:endParaRPr b="1" sz="2400">
              <a:latin typeface="Roboto"/>
              <a:ea typeface="Roboto"/>
              <a:cs typeface="Roboto"/>
              <a:sym typeface="Roboto"/>
            </a:endParaRPr>
          </a:p>
        </p:txBody>
      </p:sp>
      <p:cxnSp>
        <p:nvCxnSpPr>
          <p:cNvPr id="350" name="Google Shape;350;p48"/>
          <p:cNvCxnSpPr>
            <a:stCxn id="351" idx="3"/>
            <a:endCxn id="352"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53" name="Google Shape;353;p48"/>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4" name="Google Shape;354;p48"/>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1" name="Google Shape;351;p48"/>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56" name="Google Shape;356;p48"/>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52" name="Google Shape;352;p48"/>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nvSpPr>
        <p:spPr>
          <a:xfrm>
            <a:off x="1245850" y="1784413"/>
            <a:ext cx="1935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85C6"/>
                </a:solidFill>
                <a:latin typeface="Roboto Medium"/>
                <a:ea typeface="Roboto Medium"/>
                <a:cs typeface="Roboto Medium"/>
                <a:sym typeface="Roboto Medium"/>
              </a:rPr>
              <a:t>Hello Android!</a:t>
            </a:r>
            <a:endParaRPr sz="2000">
              <a:solidFill>
                <a:srgbClr val="3D85C6"/>
              </a:solidFill>
              <a:latin typeface="Roboto Medium"/>
              <a:ea typeface="Roboto Medium"/>
              <a:cs typeface="Roboto Medium"/>
              <a:sym typeface="Roboto Medium"/>
            </a:endParaRPr>
          </a:p>
        </p:txBody>
      </p:sp>
      <p:pic>
        <p:nvPicPr>
          <p:cNvPr id="362" name="Google Shape;362;p49"/>
          <p:cNvPicPr preferRelativeResize="0"/>
          <p:nvPr/>
        </p:nvPicPr>
        <p:blipFill>
          <a:blip r:embed="rId3">
            <a:alphaModFix/>
          </a:blip>
          <a:stretch>
            <a:fillRect/>
          </a:stretch>
        </p:blipFill>
        <p:spPr>
          <a:xfrm>
            <a:off x="3509450" y="1317013"/>
            <a:ext cx="2242700" cy="1363200"/>
          </a:xfrm>
          <a:prstGeom prst="rect">
            <a:avLst/>
          </a:prstGeom>
          <a:noFill/>
          <a:ln>
            <a:noFill/>
          </a:ln>
        </p:spPr>
      </p:pic>
      <p:pic>
        <p:nvPicPr>
          <p:cNvPr id="363" name="Google Shape;363;p49"/>
          <p:cNvPicPr preferRelativeResize="0"/>
          <p:nvPr/>
        </p:nvPicPr>
        <p:blipFill>
          <a:blip r:embed="rId4">
            <a:alphaModFix/>
          </a:blip>
          <a:stretch>
            <a:fillRect/>
          </a:stretch>
        </p:blipFill>
        <p:spPr>
          <a:xfrm>
            <a:off x="6080462" y="1477050"/>
            <a:ext cx="1935434" cy="1043125"/>
          </a:xfrm>
          <a:prstGeom prst="rect">
            <a:avLst/>
          </a:prstGeom>
          <a:noFill/>
          <a:ln>
            <a:noFill/>
          </a:ln>
        </p:spPr>
      </p:pic>
      <p:sp>
        <p:nvSpPr>
          <p:cNvPr id="364" name="Google Shape;364;p49"/>
          <p:cNvSpPr txBox="1"/>
          <p:nvPr/>
        </p:nvSpPr>
        <p:spPr>
          <a:xfrm>
            <a:off x="300500" y="257525"/>
            <a:ext cx="42732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Views</a:t>
            </a:r>
            <a:endParaRPr b="1" sz="2400">
              <a:solidFill>
                <a:srgbClr val="000000"/>
              </a:solidFill>
              <a:latin typeface="Roboto"/>
              <a:ea typeface="Roboto"/>
              <a:cs typeface="Roboto"/>
              <a:sym typeface="Roboto"/>
            </a:endParaRPr>
          </a:p>
        </p:txBody>
      </p:sp>
      <p:sp>
        <p:nvSpPr>
          <p:cNvPr id="365" name="Google Shape;365;p49"/>
          <p:cNvSpPr txBox="1"/>
          <p:nvPr>
            <p:ph type="title"/>
          </p:nvPr>
        </p:nvSpPr>
        <p:spPr>
          <a:xfrm>
            <a:off x="1350525"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TextView</a:t>
            </a:r>
            <a:endParaRPr sz="2000"/>
          </a:p>
        </p:txBody>
      </p:sp>
      <p:sp>
        <p:nvSpPr>
          <p:cNvPr id="366" name="Google Shape;366;p49"/>
          <p:cNvSpPr txBox="1"/>
          <p:nvPr>
            <p:ph idx="4" type="title"/>
          </p:nvPr>
        </p:nvSpPr>
        <p:spPr>
          <a:xfrm>
            <a:off x="3754613"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ImageView</a:t>
            </a:r>
            <a:endParaRPr sz="2000"/>
          </a:p>
        </p:txBody>
      </p:sp>
      <p:sp>
        <p:nvSpPr>
          <p:cNvPr id="367" name="Google Shape;367;p49"/>
          <p:cNvSpPr txBox="1"/>
          <p:nvPr>
            <p:ph idx="6" type="title"/>
          </p:nvPr>
        </p:nvSpPr>
        <p:spPr>
          <a:xfrm>
            <a:off x="6158700"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Button</a:t>
            </a:r>
            <a:endParaRPr sz="2000"/>
          </a:p>
        </p:txBody>
      </p:sp>
      <p:cxnSp>
        <p:nvCxnSpPr>
          <p:cNvPr id="368" name="Google Shape;368;p49"/>
          <p:cNvCxnSpPr>
            <a:stCxn id="369" idx="3"/>
            <a:endCxn id="370"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71" name="Google Shape;371;p49"/>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49"/>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9" name="Google Shape;369;p49"/>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74" name="Google Shape;374;p49"/>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70" name="Google Shape;370;p49"/>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295500" y="227430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1"/>
          <p:cNvPicPr preferRelativeResize="0"/>
          <p:nvPr/>
        </p:nvPicPr>
        <p:blipFill rotWithShape="1">
          <a:blip r:embed="rId3">
            <a:alphaModFix/>
          </a:blip>
          <a:srcRect b="39403" l="0" r="0" t="11502"/>
          <a:stretch/>
        </p:blipFill>
        <p:spPr>
          <a:xfrm>
            <a:off x="4092275" y="644075"/>
            <a:ext cx="5693854" cy="3583446"/>
          </a:xfrm>
          <a:prstGeom prst="rect">
            <a:avLst/>
          </a:prstGeom>
          <a:noFill/>
          <a:ln>
            <a:noFill/>
          </a:ln>
        </p:spPr>
      </p:pic>
      <p:sp>
        <p:nvSpPr>
          <p:cNvPr id="385" name="Google Shape;385;p51"/>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Unit 1</a:t>
            </a:r>
            <a:endParaRPr>
              <a:solidFill>
                <a:schemeClr val="dk1"/>
              </a:solidFill>
            </a:endParaRPr>
          </a:p>
          <a:p>
            <a:pPr indent="0" lvl="0" marL="0" rtl="0" algn="l">
              <a:spcBef>
                <a:spcPts val="0"/>
              </a:spcBef>
              <a:spcAft>
                <a:spcPts val="0"/>
              </a:spcAft>
              <a:buNone/>
            </a:pPr>
            <a:r>
              <a:rPr lang="en">
                <a:solidFill>
                  <a:schemeClr val="dk1"/>
                </a:solidFill>
              </a:rPr>
              <a:t>Pathways 1 through 3</a:t>
            </a:r>
            <a:endParaRPr/>
          </a:p>
        </p:txBody>
      </p:sp>
      <p:pic>
        <p:nvPicPr>
          <p:cNvPr id="386" name="Google Shape;386;p51"/>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387" name="Google Shape;387;p51"/>
          <p:cNvSpPr/>
          <p:nvPr/>
        </p:nvSpPr>
        <p:spPr>
          <a:xfrm>
            <a:off x="4147050" y="1988625"/>
            <a:ext cx="4119300" cy="2238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idx="3" type="title"/>
          </p:nvPr>
        </p:nvSpPr>
        <p:spPr>
          <a:xfrm>
            <a:off x="298800" y="17196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Start here:</a:t>
            </a:r>
            <a:endParaRPr>
              <a:solidFill>
                <a:schemeClr val="dk1"/>
              </a:solidFill>
            </a:endParaRPr>
          </a:p>
          <a:p>
            <a:pPr indent="0" lvl="0" marL="0" rtl="0" algn="l">
              <a:spcBef>
                <a:spcPts val="0"/>
              </a:spcBef>
              <a:spcAft>
                <a:spcPts val="0"/>
              </a:spcAft>
              <a:buNone/>
            </a:pPr>
            <a:r>
              <a:rPr lang="en">
                <a:solidFill>
                  <a:schemeClr val="dk1"/>
                </a:solidFill>
              </a:rPr>
              <a:t>g.co/android/studyjams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Collect your first badge!</a:t>
            </a:r>
            <a:endParaRPr>
              <a:solidFill>
                <a:schemeClr val="dk1"/>
              </a:solidFill>
            </a:endParaRPr>
          </a:p>
        </p:txBody>
      </p:sp>
      <p:pic>
        <p:nvPicPr>
          <p:cNvPr id="393" name="Google Shape;393;p52"/>
          <p:cNvPicPr preferRelativeResize="0"/>
          <p:nvPr/>
        </p:nvPicPr>
        <p:blipFill>
          <a:blip r:embed="rId3">
            <a:alphaModFix/>
          </a:blip>
          <a:stretch>
            <a:fillRect/>
          </a:stretch>
        </p:blipFill>
        <p:spPr>
          <a:xfrm>
            <a:off x="5198813" y="962925"/>
            <a:ext cx="3167175" cy="316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3"/>
          <p:cNvPicPr preferRelativeResize="0"/>
          <p:nvPr/>
        </p:nvPicPr>
        <p:blipFill>
          <a:blip r:embed="rId3">
            <a:alphaModFix/>
          </a:blip>
          <a:stretch>
            <a:fillRect/>
          </a:stretch>
        </p:blipFill>
        <p:spPr>
          <a:xfrm>
            <a:off x="4393950" y="659675"/>
            <a:ext cx="5166175" cy="3504075"/>
          </a:xfrm>
          <a:prstGeom prst="rect">
            <a:avLst/>
          </a:prstGeom>
          <a:noFill/>
          <a:ln>
            <a:noFill/>
          </a:ln>
        </p:spPr>
      </p:pic>
      <p:pic>
        <p:nvPicPr>
          <p:cNvPr id="399" name="Google Shape;399;p53"/>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400" name="Google Shape;400;p53"/>
          <p:cNvSpPr txBox="1"/>
          <p:nvPr>
            <p:ph idx="3" type="title"/>
          </p:nvPr>
        </p:nvSpPr>
        <p:spPr>
          <a:xfrm>
            <a:off x="300575" y="1698513"/>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New to Programming</a:t>
            </a:r>
            <a:endParaRPr>
              <a:solidFill>
                <a:schemeClr val="dk1"/>
              </a:solidFill>
            </a:endParaRPr>
          </a:p>
          <a:p>
            <a:pPr indent="0" lvl="0" marL="0" rtl="0" algn="l">
              <a:spcBef>
                <a:spcPts val="0"/>
              </a:spcBef>
              <a:spcAft>
                <a:spcPts val="0"/>
              </a:spcAft>
              <a:buNone/>
            </a:pPr>
            <a:r>
              <a:rPr lang="en">
                <a:solidFill>
                  <a:schemeClr val="dk1"/>
                </a:solidFill>
              </a:rPr>
              <a:t>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Start Course</a:t>
            </a:r>
            <a:endParaRPr/>
          </a:p>
        </p:txBody>
      </p:sp>
      <p:sp>
        <p:nvSpPr>
          <p:cNvPr id="401" name="Google Shape;401;p53"/>
          <p:cNvSpPr/>
          <p:nvPr/>
        </p:nvSpPr>
        <p:spPr>
          <a:xfrm>
            <a:off x="5191650" y="2064825"/>
            <a:ext cx="1769700" cy="1314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4"/>
          <p:cNvPicPr preferRelativeResize="0"/>
          <p:nvPr/>
        </p:nvPicPr>
        <p:blipFill>
          <a:blip r:embed="rId3">
            <a:alphaModFix/>
          </a:blip>
          <a:stretch>
            <a:fillRect/>
          </a:stretch>
        </p:blipFill>
        <p:spPr>
          <a:xfrm>
            <a:off x="2300213" y="1833101"/>
            <a:ext cx="4288529" cy="2870922"/>
          </a:xfrm>
          <a:prstGeom prst="rect">
            <a:avLst/>
          </a:prstGeom>
          <a:noFill/>
          <a:ln>
            <a:noFill/>
          </a:ln>
        </p:spPr>
      </p:pic>
      <p:pic>
        <p:nvPicPr>
          <p:cNvPr id="407" name="Google Shape;407;p54"/>
          <p:cNvPicPr preferRelativeResize="0"/>
          <p:nvPr/>
        </p:nvPicPr>
        <p:blipFill>
          <a:blip r:embed="rId4">
            <a:alphaModFix/>
          </a:blip>
          <a:stretch>
            <a:fillRect/>
          </a:stretch>
        </p:blipFill>
        <p:spPr>
          <a:xfrm>
            <a:off x="1244924" y="1342175"/>
            <a:ext cx="6461151" cy="3852776"/>
          </a:xfrm>
          <a:prstGeom prst="rect">
            <a:avLst/>
          </a:prstGeom>
          <a:noFill/>
          <a:ln>
            <a:noFill/>
          </a:ln>
        </p:spPr>
      </p:pic>
      <p:sp>
        <p:nvSpPr>
          <p:cNvPr id="408" name="Google Shape;408;p54"/>
          <p:cNvSpPr txBox="1"/>
          <p:nvPr>
            <p:ph idx="4294967295" type="title"/>
          </p:nvPr>
        </p:nvSpPr>
        <p:spPr>
          <a:xfrm>
            <a:off x="2435400" y="2259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Have a Question? Just ask</a:t>
            </a:r>
            <a:endParaRPr b="1" sz="2400">
              <a:latin typeface="Roboto"/>
              <a:ea typeface="Roboto"/>
              <a:cs typeface="Roboto"/>
              <a:sym typeface="Roboto"/>
            </a:endParaRPr>
          </a:p>
        </p:txBody>
      </p:sp>
      <p:sp>
        <p:nvSpPr>
          <p:cNvPr id="409" name="Google Shape;409;p54"/>
          <p:cNvSpPr txBox="1"/>
          <p:nvPr/>
        </p:nvSpPr>
        <p:spPr>
          <a:xfrm>
            <a:off x="1836750" y="668400"/>
            <a:ext cx="53181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Go to g.co/android/studyjams</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Start Android Basics in Kotlin Course</a:t>
            </a:r>
            <a:endParaRPr sz="1800">
              <a:solidFill>
                <a:schemeClr val="dk1"/>
              </a:solidFill>
              <a:latin typeface="Roboto"/>
              <a:ea typeface="Roboto"/>
              <a:cs typeface="Roboto"/>
              <a:sym typeface="Roboto"/>
            </a:endParaRPr>
          </a:p>
          <a:p>
            <a:pPr indent="0" lvl="0" marL="0" rtl="0" algn="ctr">
              <a:spcBef>
                <a:spcPts val="0"/>
              </a:spcBef>
              <a:spcAft>
                <a:spcPts val="1000"/>
              </a:spcAft>
              <a:buNone/>
            </a:pPr>
            <a:r>
              <a:rPr lang="en" sz="1800">
                <a:solidFill>
                  <a:schemeClr val="dk1"/>
                </a:solidFill>
                <a:latin typeface="Roboto"/>
                <a:ea typeface="Roboto"/>
                <a:cs typeface="Roboto"/>
                <a:sym typeface="Roboto"/>
              </a:rPr>
              <a:t>Work on Unit 1, Pathway 1</a:t>
            </a:r>
            <a:endParaRPr sz="18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286950" y="228675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idx="4294967295" type="title"/>
          </p:nvPr>
        </p:nvSpPr>
        <p:spPr>
          <a:xfrm>
            <a:off x="2435400" y="4545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Have a Question? Just ask</a:t>
            </a:r>
            <a:endParaRPr b="1" sz="2400">
              <a:latin typeface="Roboto"/>
              <a:ea typeface="Roboto"/>
              <a:cs typeface="Roboto"/>
              <a:sym typeface="Roboto"/>
            </a:endParaRPr>
          </a:p>
        </p:txBody>
      </p:sp>
      <p:pic>
        <p:nvPicPr>
          <p:cNvPr id="420" name="Google Shape;420;p56"/>
          <p:cNvPicPr preferRelativeResize="0"/>
          <p:nvPr/>
        </p:nvPicPr>
        <p:blipFill>
          <a:blip r:embed="rId3">
            <a:alphaModFix/>
          </a:blip>
          <a:stretch>
            <a:fillRect/>
          </a:stretch>
        </p:blipFill>
        <p:spPr>
          <a:xfrm>
            <a:off x="2224675" y="1670775"/>
            <a:ext cx="4650995" cy="3159726"/>
          </a:xfrm>
          <a:prstGeom prst="rect">
            <a:avLst/>
          </a:prstGeom>
          <a:noFill/>
          <a:ln>
            <a:noFill/>
          </a:ln>
        </p:spPr>
      </p:pic>
      <p:pic>
        <p:nvPicPr>
          <p:cNvPr id="421" name="Google Shape;421;p56"/>
          <p:cNvPicPr preferRelativeResize="0"/>
          <p:nvPr/>
        </p:nvPicPr>
        <p:blipFill>
          <a:blip r:embed="rId4">
            <a:alphaModFix/>
          </a:blip>
          <a:stretch>
            <a:fillRect/>
          </a:stretch>
        </p:blipFill>
        <p:spPr>
          <a:xfrm>
            <a:off x="1092513" y="1141700"/>
            <a:ext cx="6958977" cy="4205649"/>
          </a:xfrm>
          <a:prstGeom prst="rect">
            <a:avLst/>
          </a:prstGeom>
          <a:noFill/>
          <a:ln>
            <a:noFill/>
          </a:ln>
        </p:spPr>
      </p:pic>
      <p:sp>
        <p:nvSpPr>
          <p:cNvPr id="422" name="Google Shape;422;p56"/>
          <p:cNvSpPr txBox="1"/>
          <p:nvPr/>
        </p:nvSpPr>
        <p:spPr>
          <a:xfrm>
            <a:off x="2478075" y="973200"/>
            <a:ext cx="43977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solidFill>
                  <a:schemeClr val="dk1"/>
                </a:solidFill>
                <a:latin typeface="Roboto"/>
                <a:ea typeface="Roboto"/>
                <a:cs typeface="Roboto"/>
                <a:sym typeface="Roboto"/>
              </a:rPr>
              <a:t>Work on Unit 1, Pathways 2 &amp; 3</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a:t>
            </a:r>
            <a:endParaRPr/>
          </a:p>
        </p:txBody>
      </p:sp>
      <p:sp>
        <p:nvSpPr>
          <p:cNvPr id="428" name="Google Shape;428;p57"/>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And congrats!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00500" y="990000"/>
            <a:ext cx="56730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Basic computer literacy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Basic math skills</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Computer &amp; headphones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Internet connection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(Optional) Android device &amp; USB cable</a:t>
            </a:r>
            <a:endParaRPr sz="1800"/>
          </a:p>
          <a:p>
            <a:pPr indent="-228600" lvl="0" marL="457200" rtl="0" algn="l">
              <a:spcBef>
                <a:spcPts val="0"/>
              </a:spcBef>
              <a:spcAft>
                <a:spcPts val="0"/>
              </a:spcAft>
              <a:buNone/>
            </a:pPr>
            <a:r>
              <a:t/>
            </a:r>
            <a:endParaRPr sz="1800"/>
          </a:p>
        </p:txBody>
      </p:sp>
      <p:sp>
        <p:nvSpPr>
          <p:cNvPr id="171" name="Google Shape;171;p31"/>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pic>
        <p:nvPicPr>
          <p:cNvPr id="172" name="Google Shape;172;p31"/>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8"/>
          <p:cNvPicPr preferRelativeResize="0"/>
          <p:nvPr/>
        </p:nvPicPr>
        <p:blipFill>
          <a:blip r:embed="rId3">
            <a:alphaModFix/>
          </a:blip>
          <a:stretch>
            <a:fillRect/>
          </a:stretch>
        </p:blipFill>
        <p:spPr>
          <a:xfrm>
            <a:off x="2055850" y="268450"/>
            <a:ext cx="6936102" cy="4471949"/>
          </a:xfrm>
          <a:prstGeom prst="rect">
            <a:avLst/>
          </a:prstGeom>
          <a:noFill/>
          <a:ln>
            <a:noFill/>
          </a:ln>
        </p:spPr>
      </p:pic>
      <p:sp>
        <p:nvSpPr>
          <p:cNvPr id="434" name="Google Shape;434;p58"/>
          <p:cNvSpPr txBox="1"/>
          <p:nvPr>
            <p:ph idx="2" type="title"/>
          </p:nvPr>
        </p:nvSpPr>
        <p:spPr>
          <a:xfrm>
            <a:off x="274775" y="3362375"/>
            <a:ext cx="35964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Share what you’ve</a:t>
            </a:r>
            <a:endParaRPr b="1" sz="2400">
              <a:latin typeface="Roboto"/>
              <a:ea typeface="Roboto"/>
              <a:cs typeface="Roboto"/>
              <a:sym typeface="Roboto"/>
            </a:endParaRPr>
          </a:p>
          <a:p>
            <a:pPr indent="0" lvl="0" marL="0" rtl="0" algn="l">
              <a:spcBef>
                <a:spcPts val="0"/>
              </a:spcBef>
              <a:spcAft>
                <a:spcPts val="0"/>
              </a:spcAft>
              <a:buNone/>
            </a:pPr>
            <a:r>
              <a:rPr b="1" lang="en" sz="2400">
                <a:latin typeface="Roboto"/>
                <a:ea typeface="Roboto"/>
                <a:cs typeface="Roboto"/>
                <a:sym typeface="Roboto"/>
              </a:rPr>
              <a:t>learned with </a:t>
            </a:r>
            <a:r>
              <a:rPr b="1" lang="en" sz="2400">
                <a:solidFill>
                  <a:schemeClr val="dk1"/>
                </a:solidFill>
                <a:highlight>
                  <a:srgbClr val="3DDC84"/>
                </a:highlight>
                <a:latin typeface="Roboto"/>
                <a:ea typeface="Roboto"/>
                <a:cs typeface="Roboto"/>
                <a:sym typeface="Roboto"/>
              </a:rPr>
              <a:t>#AndroidStudyJams</a:t>
            </a:r>
            <a:endParaRPr b="1" sz="2400">
              <a:highlight>
                <a:srgbClr val="3DDC84"/>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9"/>
          <p:cNvPicPr preferRelativeResize="0"/>
          <p:nvPr/>
        </p:nvPicPr>
        <p:blipFill rotWithShape="1">
          <a:blip r:embed="rId3">
            <a:alphaModFix/>
          </a:blip>
          <a:srcRect b="24322" l="22211" r="14847" t="0"/>
          <a:stretch/>
        </p:blipFill>
        <p:spPr>
          <a:xfrm>
            <a:off x="5225653" y="730072"/>
            <a:ext cx="3272148" cy="3934620"/>
          </a:xfrm>
          <a:prstGeom prst="rect">
            <a:avLst/>
          </a:prstGeom>
          <a:noFill/>
          <a:ln>
            <a:noFill/>
          </a:ln>
        </p:spPr>
      </p:pic>
      <p:sp>
        <p:nvSpPr>
          <p:cNvPr id="440" name="Google Shape;440;p59"/>
          <p:cNvSpPr txBox="1"/>
          <p:nvPr>
            <p:ph type="title"/>
          </p:nvPr>
        </p:nvSpPr>
        <p:spPr>
          <a:xfrm>
            <a:off x="319416" y="-20100"/>
            <a:ext cx="3884100" cy="51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tuned for Session 2</a:t>
            </a:r>
            <a:endParaRPr/>
          </a:p>
        </p:txBody>
      </p:sp>
      <p:pic>
        <p:nvPicPr>
          <p:cNvPr id="441" name="Google Shape;441;p59"/>
          <p:cNvPicPr preferRelativeResize="0"/>
          <p:nvPr/>
        </p:nvPicPr>
        <p:blipFill rotWithShape="1">
          <a:blip r:embed="rId4">
            <a:alphaModFix/>
          </a:blip>
          <a:srcRect b="23989" l="0" r="0" t="0"/>
          <a:stretch/>
        </p:blipFill>
        <p:spPr>
          <a:xfrm>
            <a:off x="5584550" y="952975"/>
            <a:ext cx="2640076" cy="37117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Android Study Jams</a:t>
            </a:r>
            <a:endParaRPr sz="4100"/>
          </a:p>
        </p:txBody>
      </p:sp>
      <p:sp>
        <p:nvSpPr>
          <p:cNvPr id="447" name="Google Shape;447;p60"/>
          <p:cNvSpPr txBox="1"/>
          <p:nvPr>
            <p:ph idx="4294967295" type="subTitle"/>
          </p:nvPr>
        </p:nvSpPr>
        <p:spPr>
          <a:xfrm>
            <a:off x="1913325" y="2893663"/>
            <a:ext cx="7412700" cy="104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latin typeface="Roboto"/>
                <a:ea typeface="Roboto"/>
                <a:cs typeface="Roboto"/>
                <a:sym typeface="Roboto"/>
              </a:rPr>
              <a:t>New to Programming Track: Session 2</a:t>
            </a:r>
            <a:endParaRPr sz="2400">
              <a:solidFill>
                <a:srgbClr val="FFFFFF"/>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1"/>
          <p:cNvSpPr txBox="1"/>
          <p:nvPr>
            <p:ph type="title"/>
          </p:nvPr>
        </p:nvSpPr>
        <p:spPr>
          <a:xfrm>
            <a:off x="300500" y="990000"/>
            <a:ext cx="84618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Completed Pathways 1 - 3 in Unit 1 of Android Basics in Kotlin course</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Computer &amp; headphones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Internet connection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(Optional) Android device &amp; USB cable</a:t>
            </a:r>
            <a:endParaRPr sz="1800"/>
          </a:p>
          <a:p>
            <a:pPr indent="-228600" lvl="0" marL="457200" rtl="0" algn="l">
              <a:spcBef>
                <a:spcPts val="0"/>
              </a:spcBef>
              <a:spcAft>
                <a:spcPts val="0"/>
              </a:spcAft>
              <a:buNone/>
            </a:pPr>
            <a:r>
              <a:t/>
            </a:r>
            <a:endParaRPr sz="1800"/>
          </a:p>
        </p:txBody>
      </p:sp>
      <p:sp>
        <p:nvSpPr>
          <p:cNvPr id="453" name="Google Shape;453;p61"/>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pic>
        <p:nvPicPr>
          <p:cNvPr id="454" name="Google Shape;454;p61"/>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286950" y="21318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from last time</a:t>
            </a:r>
            <a:endParaRPr/>
          </a:p>
        </p:txBody>
      </p:sp>
      <p:sp>
        <p:nvSpPr>
          <p:cNvPr id="460" name="Google Shape;460;p62"/>
          <p:cNvSpPr txBox="1"/>
          <p:nvPr>
            <p:ph idx="1" type="subTitle"/>
          </p:nvPr>
        </p:nvSpPr>
        <p:spPr>
          <a:xfrm>
            <a:off x="286950" y="2753925"/>
            <a:ext cx="49821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did we learn?</a:t>
            </a: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idx="3" type="title"/>
          </p:nvPr>
        </p:nvSpPr>
        <p:spPr>
          <a:xfrm>
            <a:off x="298800" y="20530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Unit 1</a:t>
            </a:r>
            <a:endParaRPr>
              <a:solidFill>
                <a:schemeClr val="dk1"/>
              </a:solidFill>
            </a:endParaRPr>
          </a:p>
          <a:p>
            <a:pPr indent="0" lvl="0" marL="0" rtl="0" algn="l">
              <a:spcBef>
                <a:spcPts val="0"/>
              </a:spcBef>
              <a:spcAft>
                <a:spcPts val="0"/>
              </a:spcAft>
              <a:buNone/>
            </a:pPr>
            <a:r>
              <a:rPr lang="en">
                <a:solidFill>
                  <a:schemeClr val="dk1"/>
                </a:solidFill>
              </a:rPr>
              <a:t>Pathway 4</a:t>
            </a:r>
            <a:endParaRPr>
              <a:solidFill>
                <a:schemeClr val="dk1"/>
              </a:solidFill>
            </a:endParaRPr>
          </a:p>
        </p:txBody>
      </p:sp>
      <p:pic>
        <p:nvPicPr>
          <p:cNvPr id="466" name="Google Shape;466;p63"/>
          <p:cNvPicPr preferRelativeResize="0"/>
          <p:nvPr/>
        </p:nvPicPr>
        <p:blipFill rotWithShape="1">
          <a:blip r:embed="rId3">
            <a:alphaModFix/>
          </a:blip>
          <a:srcRect b="39403" l="0" r="0" t="11502"/>
          <a:stretch/>
        </p:blipFill>
        <p:spPr>
          <a:xfrm>
            <a:off x="4092275" y="644075"/>
            <a:ext cx="5693854" cy="3583446"/>
          </a:xfrm>
          <a:prstGeom prst="rect">
            <a:avLst/>
          </a:prstGeom>
          <a:noFill/>
          <a:ln>
            <a:noFill/>
          </a:ln>
        </p:spPr>
      </p:pic>
      <p:pic>
        <p:nvPicPr>
          <p:cNvPr id="467" name="Google Shape;467;p63"/>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468" name="Google Shape;468;p63"/>
          <p:cNvSpPr/>
          <p:nvPr/>
        </p:nvSpPr>
        <p:spPr>
          <a:xfrm>
            <a:off x="8338050" y="1988625"/>
            <a:ext cx="1398000" cy="2238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idx="4294967295"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Earn a new badge!</a:t>
            </a:r>
            <a:endParaRPr b="1" sz="2400">
              <a:latin typeface="Roboto"/>
              <a:ea typeface="Roboto"/>
              <a:cs typeface="Roboto"/>
              <a:sym typeface="Roboto"/>
            </a:endParaRPr>
          </a:p>
        </p:txBody>
      </p:sp>
      <p:pic>
        <p:nvPicPr>
          <p:cNvPr id="474" name="Google Shape;474;p64"/>
          <p:cNvPicPr preferRelativeResize="0"/>
          <p:nvPr/>
        </p:nvPicPr>
        <p:blipFill>
          <a:blip r:embed="rId3">
            <a:alphaModFix/>
          </a:blip>
          <a:stretch>
            <a:fillRect/>
          </a:stretch>
        </p:blipFill>
        <p:spPr>
          <a:xfrm>
            <a:off x="5249313" y="1038663"/>
            <a:ext cx="3066174" cy="3066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aphicFrame>
        <p:nvGraphicFramePr>
          <p:cNvPr id="479" name="Google Shape;479;p65"/>
          <p:cNvGraphicFramePr/>
          <p:nvPr/>
        </p:nvGraphicFramePr>
        <p:xfrm>
          <a:off x="4489210" y="859739"/>
          <a:ext cx="3000000" cy="3000000"/>
        </p:xfrm>
        <a:graphic>
          <a:graphicData uri="http://schemas.openxmlformats.org/drawingml/2006/table">
            <a:tbl>
              <a:tblPr>
                <a:noFill/>
                <a:tableStyleId>{B24E4F4C-0760-4F22-A234-DBA6D9B14069}</a:tableStyleId>
              </a:tblPr>
              <a:tblGrid>
                <a:gridCol w="3030750"/>
                <a:gridCol w="1242450"/>
              </a:tblGrid>
              <a:tr h="426275">
                <a:tc>
                  <a:txBody>
                    <a:bodyPr/>
                    <a:lstStyle/>
                    <a:p>
                      <a:pPr indent="0" lvl="0" marL="0" rtl="0" algn="l">
                        <a:spcBef>
                          <a:spcPts val="0"/>
                        </a:spcBef>
                        <a:spcAft>
                          <a:spcPts val="0"/>
                        </a:spcAft>
                        <a:buNone/>
                      </a:pPr>
                      <a:r>
                        <a:rPr b="1" lang="en">
                          <a:latin typeface="Roboto"/>
                          <a:ea typeface="Roboto"/>
                          <a:cs typeface="Roboto"/>
                          <a:sym typeface="Roboto"/>
                        </a:rPr>
                        <a:t>TOPIC</a:t>
                      </a:r>
                      <a:endParaRPr b="1">
                        <a:latin typeface="Roboto"/>
                        <a:ea typeface="Roboto"/>
                        <a:cs typeface="Roboto"/>
                        <a:sym typeface="Roboto"/>
                      </a:endParaRPr>
                    </a:p>
                  </a:txBody>
                  <a:tcPr marT="91425" marB="91425" marR="91425" marL="914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a:latin typeface="Roboto"/>
                          <a:ea typeface="Roboto"/>
                          <a:cs typeface="Roboto"/>
                          <a:sym typeface="Roboto"/>
                        </a:rPr>
                        <a:t>TIME</a:t>
                      </a:r>
                      <a:endParaRPr b="1">
                        <a:latin typeface="Roboto"/>
                        <a:ea typeface="Roboto"/>
                        <a:cs typeface="Roboto"/>
                        <a:sym typeface="Roboto"/>
                      </a:endParaRPr>
                    </a:p>
                  </a:txBody>
                  <a:tcPr marT="91425" marB="91425" marR="91425" marL="914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r>
              <a:tr h="417975">
                <a:tc>
                  <a:txBody>
                    <a:bodyPr/>
                    <a:lstStyle/>
                    <a:p>
                      <a:pPr indent="0" lvl="0" marL="0" rtl="0" algn="l">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latin typeface="Roboto"/>
                          <a:ea typeface="Roboto"/>
                          <a:cs typeface="Roboto"/>
                          <a:sym typeface="Roboto"/>
                        </a:rPr>
                        <a:t>12:00 - 12:15</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latin typeface="Roboto"/>
                          <a:ea typeface="Roboto"/>
                          <a:cs typeface="Roboto"/>
                          <a:sym typeface="Roboto"/>
                        </a:rPr>
                        <a:t>Pathway 4: Add a button to an App</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12:15 - 1:00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Break</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1:00 - 1:15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4 (continued)</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1:15 - 2:00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Break</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t>2:00 - 2:15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4 (continued)</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2:15 - 3:00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Celebrate</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480" name="Google Shape;480;p65"/>
          <p:cNvSpPr txBox="1"/>
          <p:nvPr>
            <p:ph idx="4" type="title"/>
          </p:nvPr>
        </p:nvSpPr>
        <p:spPr>
          <a:xfrm>
            <a:off x="300575"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286950" y="217830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Overview</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7"/>
          <p:cNvPicPr preferRelativeResize="0"/>
          <p:nvPr/>
        </p:nvPicPr>
        <p:blipFill rotWithShape="1">
          <a:blip r:embed="rId3">
            <a:alphaModFix/>
          </a:blip>
          <a:srcRect b="24322" l="22211" r="14847" t="0"/>
          <a:stretch/>
        </p:blipFill>
        <p:spPr>
          <a:xfrm>
            <a:off x="5225653" y="730072"/>
            <a:ext cx="3272148" cy="3934620"/>
          </a:xfrm>
          <a:prstGeom prst="rect">
            <a:avLst/>
          </a:prstGeom>
          <a:noFill/>
          <a:ln>
            <a:noFill/>
          </a:ln>
        </p:spPr>
      </p:pic>
      <p:pic>
        <p:nvPicPr>
          <p:cNvPr id="491" name="Google Shape;491;p67"/>
          <p:cNvPicPr preferRelativeResize="0"/>
          <p:nvPr/>
        </p:nvPicPr>
        <p:blipFill rotWithShape="1">
          <a:blip r:embed="rId4">
            <a:alphaModFix/>
          </a:blip>
          <a:srcRect b="23989" l="0" r="0" t="0"/>
          <a:stretch/>
        </p:blipFill>
        <p:spPr>
          <a:xfrm>
            <a:off x="5584550" y="952975"/>
            <a:ext cx="2640076" cy="3711727"/>
          </a:xfrm>
          <a:prstGeom prst="rect">
            <a:avLst/>
          </a:prstGeom>
          <a:noFill/>
          <a:ln>
            <a:noFill/>
          </a:ln>
        </p:spPr>
      </p:pic>
      <p:sp>
        <p:nvSpPr>
          <p:cNvPr id="492" name="Google Shape;492;p67"/>
          <p:cNvSpPr txBox="1"/>
          <p:nvPr/>
        </p:nvSpPr>
        <p:spPr>
          <a:xfrm>
            <a:off x="6295800" y="458025"/>
            <a:ext cx="14610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MainActivity</a:t>
            </a:r>
            <a:endParaRPr>
              <a:solidFill>
                <a:srgbClr val="FFFFFF"/>
              </a:solidFill>
              <a:latin typeface="Roboto"/>
              <a:ea typeface="Roboto"/>
              <a:cs typeface="Roboto"/>
              <a:sym typeface="Roboto"/>
            </a:endParaRPr>
          </a:p>
        </p:txBody>
      </p:sp>
      <p:sp>
        <p:nvSpPr>
          <p:cNvPr id="493" name="Google Shape;493;p67"/>
          <p:cNvSpPr txBox="1"/>
          <p:nvPr>
            <p:ph idx="4294967295" type="title"/>
          </p:nvPr>
        </p:nvSpPr>
        <p:spPr>
          <a:xfrm>
            <a:off x="300500" y="2056800"/>
            <a:ext cx="27522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An activity provides the window in which the app draws its UI.</a:t>
            </a:r>
            <a:endParaRPr sz="1800">
              <a:latin typeface="Roboto"/>
              <a:ea typeface="Roboto"/>
              <a:cs typeface="Roboto"/>
              <a:sym typeface="Roboto"/>
            </a:endParaRPr>
          </a:p>
        </p:txBody>
      </p:sp>
      <p:sp>
        <p:nvSpPr>
          <p:cNvPr id="494" name="Google Shape;494;p67"/>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Activity</a:t>
            </a:r>
            <a:endParaRPr b="1"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042"/>
        </a:solidFill>
      </p:bgPr>
    </p:bg>
    <p:spTree>
      <p:nvGrpSpPr>
        <p:cNvPr id="176" name="Shape 176"/>
        <p:cNvGrpSpPr/>
        <p:nvPr/>
      </p:nvGrpSpPr>
      <p:grpSpPr>
        <a:xfrm>
          <a:off x="0" y="0"/>
          <a:ext cx="0" cy="0"/>
          <a:chOff x="0" y="0"/>
          <a:chExt cx="0" cy="0"/>
        </a:xfrm>
      </p:grpSpPr>
      <p:sp>
        <p:nvSpPr>
          <p:cNvPr id="177" name="Google Shape;177;p32"/>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 Why are you here?</a:t>
            </a:r>
            <a:endParaRPr>
              <a:solidFill>
                <a:schemeClr val="lt1"/>
              </a:solidFill>
            </a:endParaRPr>
          </a:p>
          <a:p>
            <a:pPr indent="0" lvl="0" marL="0" rtl="0" algn="ctr">
              <a:spcBef>
                <a:spcPts val="2000"/>
              </a:spcBef>
              <a:spcAft>
                <a:spcPts val="0"/>
              </a:spcAft>
              <a:buNone/>
            </a:pPr>
            <a:r>
              <a:rPr lang="en">
                <a:solidFill>
                  <a:schemeClr val="lt1"/>
                </a:solidFill>
              </a:rPr>
              <a:t>2. What are you goals?</a:t>
            </a:r>
            <a:endParaRPr>
              <a:solidFill>
                <a:schemeClr val="lt1"/>
              </a:solidFill>
            </a:endParaRPr>
          </a:p>
          <a:p>
            <a:pPr indent="0" lvl="0" marL="0" rtl="0" algn="ctr">
              <a:spcBef>
                <a:spcPts val="2000"/>
              </a:spcBef>
              <a:spcAft>
                <a:spcPts val="2000"/>
              </a:spcAft>
              <a:buNone/>
            </a:pPr>
            <a:r>
              <a:rPr lang="en">
                <a:solidFill>
                  <a:schemeClr val="lt1"/>
                </a:solidFill>
              </a:rPr>
              <a:t>3. How do you plan to achieve them?</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8"/>
          <p:cNvPicPr preferRelativeResize="0"/>
          <p:nvPr/>
        </p:nvPicPr>
        <p:blipFill rotWithShape="1">
          <a:blip r:embed="rId3">
            <a:alphaModFix/>
          </a:blip>
          <a:srcRect b="14677" l="28239" r="45905" t="6327"/>
          <a:stretch/>
        </p:blipFill>
        <p:spPr>
          <a:xfrm>
            <a:off x="5194950" y="329025"/>
            <a:ext cx="1468099" cy="4485500"/>
          </a:xfrm>
          <a:prstGeom prst="rect">
            <a:avLst/>
          </a:prstGeom>
          <a:noFill/>
          <a:ln>
            <a:noFill/>
          </a:ln>
        </p:spPr>
      </p:pic>
      <p:sp>
        <p:nvSpPr>
          <p:cNvPr id="500" name="Google Shape;500;p6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and object instances</a:t>
            </a:r>
            <a:endParaRPr/>
          </a:p>
        </p:txBody>
      </p:sp>
      <p:sp>
        <p:nvSpPr>
          <p:cNvPr id="501" name="Google Shape;501;p68"/>
          <p:cNvSpPr txBox="1"/>
          <p:nvPr>
            <p:ph type="title"/>
          </p:nvPr>
        </p:nvSpPr>
        <p:spPr>
          <a:xfrm>
            <a:off x="300500" y="1939950"/>
            <a:ext cx="5041800" cy="27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class is like a blueprint, which contains instructions for how to create something.</a:t>
            </a:r>
            <a:endParaRPr sz="1800">
              <a:latin typeface="Roboto"/>
              <a:ea typeface="Roboto"/>
              <a:cs typeface="Roboto"/>
              <a:sym typeface="Roboto"/>
            </a:endParaRPr>
          </a:p>
          <a:p>
            <a:pPr indent="0" lvl="0" marL="0" rtl="0" algn="l">
              <a:spcBef>
                <a:spcPts val="0"/>
              </a:spcBef>
              <a:spcAft>
                <a:spcPts val="0"/>
              </a:spcAft>
              <a:buNone/>
            </a:pPr>
            <a:br>
              <a:rPr lang="en" sz="1800">
                <a:latin typeface="Roboto"/>
                <a:ea typeface="Roboto"/>
                <a:cs typeface="Roboto"/>
                <a:sym typeface="Roboto"/>
              </a:rPr>
            </a:br>
            <a:r>
              <a:rPr lang="en" sz="1800">
                <a:latin typeface="Roboto"/>
                <a:ea typeface="Roboto"/>
                <a:cs typeface="Roboto"/>
                <a:sym typeface="Roboto"/>
              </a:rPr>
              <a:t>An object instance is an actual Dice that’s created from the blueprint.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502" name="Google Shape;502;p68"/>
          <p:cNvSpPr txBox="1"/>
          <p:nvPr/>
        </p:nvSpPr>
        <p:spPr>
          <a:xfrm>
            <a:off x="6614050" y="815025"/>
            <a:ext cx="14610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Object instance</a:t>
            </a:r>
            <a:endParaRPr>
              <a:latin typeface="Roboto"/>
              <a:ea typeface="Roboto"/>
              <a:cs typeface="Roboto"/>
              <a:sym typeface="Roboto"/>
            </a:endParaRPr>
          </a:p>
        </p:txBody>
      </p:sp>
      <p:sp>
        <p:nvSpPr>
          <p:cNvPr id="503" name="Google Shape;503;p68"/>
          <p:cNvSpPr txBox="1"/>
          <p:nvPr/>
        </p:nvSpPr>
        <p:spPr>
          <a:xfrm>
            <a:off x="6614050" y="1958025"/>
            <a:ext cx="27489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 second object instance</a:t>
            </a:r>
            <a:endParaRPr>
              <a:latin typeface="Roboto"/>
              <a:ea typeface="Roboto"/>
              <a:cs typeface="Roboto"/>
              <a:sym typeface="Roboto"/>
            </a:endParaRPr>
          </a:p>
        </p:txBody>
      </p:sp>
      <p:sp>
        <p:nvSpPr>
          <p:cNvPr id="504" name="Google Shape;504;p68"/>
          <p:cNvSpPr txBox="1"/>
          <p:nvPr/>
        </p:nvSpPr>
        <p:spPr>
          <a:xfrm>
            <a:off x="6663050" y="3006000"/>
            <a:ext cx="21156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 third object instance</a:t>
            </a:r>
            <a:endParaRPr>
              <a:latin typeface="Roboto"/>
              <a:ea typeface="Roboto"/>
              <a:cs typeface="Roboto"/>
              <a:sym typeface="Roboto"/>
            </a:endParaRPr>
          </a:p>
        </p:txBody>
      </p:sp>
      <p:sp>
        <p:nvSpPr>
          <p:cNvPr id="505" name="Google Shape;505;p68"/>
          <p:cNvSpPr txBox="1"/>
          <p:nvPr/>
        </p:nvSpPr>
        <p:spPr>
          <a:xfrm>
            <a:off x="6927000" y="4053975"/>
            <a:ext cx="14610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Dice class</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69" title="23b_l_Googlers’_Montage">
            <a:hlinkClick r:id="rId3"/>
          </p:cNvPr>
          <p:cNvPicPr preferRelativeResize="0"/>
          <p:nvPr/>
        </p:nvPicPr>
        <p:blipFill>
          <a:blip r:embed="rId4">
            <a:alphaModFix/>
          </a:blip>
          <a:stretch>
            <a:fillRect/>
          </a:stretch>
        </p:blipFill>
        <p:spPr>
          <a:xfrm>
            <a:off x="1560350" y="170225"/>
            <a:ext cx="6112100" cy="4584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0"/>
          <p:cNvSpPr txBox="1"/>
          <p:nvPr>
            <p:ph type="title"/>
          </p:nvPr>
        </p:nvSpPr>
        <p:spPr>
          <a:xfrm>
            <a:off x="295500" y="217830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1"/>
          <p:cNvPicPr preferRelativeResize="0"/>
          <p:nvPr/>
        </p:nvPicPr>
        <p:blipFill>
          <a:blip r:embed="rId3">
            <a:alphaModFix/>
          </a:blip>
          <a:stretch>
            <a:fillRect/>
          </a:stretch>
        </p:blipFill>
        <p:spPr>
          <a:xfrm>
            <a:off x="2361659" y="1803576"/>
            <a:ext cx="4256358" cy="2961199"/>
          </a:xfrm>
          <a:prstGeom prst="rect">
            <a:avLst/>
          </a:prstGeom>
          <a:noFill/>
          <a:ln>
            <a:noFill/>
          </a:ln>
        </p:spPr>
      </p:pic>
      <p:pic>
        <p:nvPicPr>
          <p:cNvPr id="521" name="Google Shape;521;p71"/>
          <p:cNvPicPr preferRelativeResize="0"/>
          <p:nvPr/>
        </p:nvPicPr>
        <p:blipFill>
          <a:blip r:embed="rId4">
            <a:alphaModFix/>
          </a:blip>
          <a:stretch>
            <a:fillRect/>
          </a:stretch>
        </p:blipFill>
        <p:spPr>
          <a:xfrm>
            <a:off x="1322899" y="1297200"/>
            <a:ext cx="6432448" cy="3973949"/>
          </a:xfrm>
          <a:prstGeom prst="rect">
            <a:avLst/>
          </a:prstGeom>
          <a:noFill/>
          <a:ln>
            <a:noFill/>
          </a:ln>
        </p:spPr>
      </p:pic>
      <p:sp>
        <p:nvSpPr>
          <p:cNvPr id="522" name="Google Shape;522;p71"/>
          <p:cNvSpPr txBox="1"/>
          <p:nvPr>
            <p:ph idx="4294967295" type="title"/>
          </p:nvPr>
        </p:nvSpPr>
        <p:spPr>
          <a:xfrm>
            <a:off x="2435400" y="1497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Stuck? Ask for help</a:t>
            </a:r>
            <a:endParaRPr b="1" sz="2400">
              <a:latin typeface="Roboto"/>
              <a:ea typeface="Roboto"/>
              <a:cs typeface="Roboto"/>
              <a:sym typeface="Roboto"/>
            </a:endParaRPr>
          </a:p>
        </p:txBody>
      </p:sp>
      <p:sp>
        <p:nvSpPr>
          <p:cNvPr id="523" name="Google Shape;523;p71"/>
          <p:cNvSpPr txBox="1"/>
          <p:nvPr/>
        </p:nvSpPr>
        <p:spPr>
          <a:xfrm>
            <a:off x="2173275" y="592200"/>
            <a:ext cx="47100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Go to g.co/android/studyjams</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Start Android Basics in Kotlin Course</a:t>
            </a:r>
            <a:endParaRPr sz="1800">
              <a:solidFill>
                <a:schemeClr val="dk1"/>
              </a:solidFill>
              <a:latin typeface="Roboto"/>
              <a:ea typeface="Roboto"/>
              <a:cs typeface="Roboto"/>
              <a:sym typeface="Roboto"/>
            </a:endParaRPr>
          </a:p>
          <a:p>
            <a:pPr indent="0" lvl="0" marL="0" rtl="0" algn="ctr">
              <a:spcBef>
                <a:spcPts val="0"/>
              </a:spcBef>
              <a:spcAft>
                <a:spcPts val="1000"/>
              </a:spcAft>
              <a:buNone/>
            </a:pPr>
            <a:r>
              <a:rPr lang="en" sz="1800">
                <a:solidFill>
                  <a:schemeClr val="dk1"/>
                </a:solidFill>
                <a:latin typeface="Roboto"/>
                <a:ea typeface="Roboto"/>
                <a:cs typeface="Roboto"/>
                <a:sym typeface="Roboto"/>
              </a:rPr>
              <a:t>Work on Unit 1, Pathway 4</a:t>
            </a:r>
            <a:endParaRPr sz="18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2"/>
          <p:cNvSpPr txBox="1"/>
          <p:nvPr>
            <p:ph type="title"/>
          </p:nvPr>
        </p:nvSpPr>
        <p:spPr>
          <a:xfrm>
            <a:off x="286950" y="228675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73"/>
          <p:cNvPicPr preferRelativeResize="0"/>
          <p:nvPr/>
        </p:nvPicPr>
        <p:blipFill>
          <a:blip r:embed="rId3">
            <a:alphaModFix/>
          </a:blip>
          <a:stretch>
            <a:fillRect/>
          </a:stretch>
        </p:blipFill>
        <p:spPr>
          <a:xfrm>
            <a:off x="2218075" y="1677600"/>
            <a:ext cx="4604764" cy="3133851"/>
          </a:xfrm>
          <a:prstGeom prst="rect">
            <a:avLst/>
          </a:prstGeom>
          <a:noFill/>
          <a:ln>
            <a:noFill/>
          </a:ln>
        </p:spPr>
      </p:pic>
      <p:pic>
        <p:nvPicPr>
          <p:cNvPr id="534" name="Google Shape;534;p73"/>
          <p:cNvPicPr preferRelativeResize="0"/>
          <p:nvPr/>
        </p:nvPicPr>
        <p:blipFill>
          <a:blip r:embed="rId4">
            <a:alphaModFix/>
          </a:blip>
          <a:stretch>
            <a:fillRect/>
          </a:stretch>
        </p:blipFill>
        <p:spPr>
          <a:xfrm>
            <a:off x="1094288" y="1141700"/>
            <a:ext cx="6958977" cy="4205649"/>
          </a:xfrm>
          <a:prstGeom prst="rect">
            <a:avLst/>
          </a:prstGeom>
          <a:noFill/>
          <a:ln>
            <a:noFill/>
          </a:ln>
        </p:spPr>
      </p:pic>
      <p:sp>
        <p:nvSpPr>
          <p:cNvPr id="535" name="Google Shape;535;p73"/>
          <p:cNvSpPr txBox="1"/>
          <p:nvPr>
            <p:ph idx="4294967295" type="title"/>
          </p:nvPr>
        </p:nvSpPr>
        <p:spPr>
          <a:xfrm>
            <a:off x="2435400" y="4545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Stuck? Ask for help</a:t>
            </a:r>
            <a:endParaRPr b="1" sz="2400">
              <a:latin typeface="Roboto"/>
              <a:ea typeface="Roboto"/>
              <a:cs typeface="Roboto"/>
              <a:sym typeface="Roboto"/>
            </a:endParaRPr>
          </a:p>
        </p:txBody>
      </p:sp>
      <p:sp>
        <p:nvSpPr>
          <p:cNvPr id="536" name="Google Shape;536;p73"/>
          <p:cNvSpPr txBox="1"/>
          <p:nvPr/>
        </p:nvSpPr>
        <p:spPr>
          <a:xfrm>
            <a:off x="2173275" y="897000"/>
            <a:ext cx="47100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solidFill>
                  <a:schemeClr val="dk1"/>
                </a:solidFill>
                <a:latin typeface="Roboto"/>
                <a:ea typeface="Roboto"/>
                <a:cs typeface="Roboto"/>
                <a:sym typeface="Roboto"/>
              </a:rPr>
              <a:t>Work on Unit 1, Pathway 4</a:t>
            </a:r>
            <a:endParaRPr sz="1800">
              <a:solidFill>
                <a:schemeClr val="dk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a:t>
            </a:r>
            <a:endParaRPr/>
          </a:p>
        </p:txBody>
      </p:sp>
      <p:sp>
        <p:nvSpPr>
          <p:cNvPr id="542" name="Google Shape;542;p74"/>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And congrats!</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75"/>
          <p:cNvPicPr preferRelativeResize="0"/>
          <p:nvPr/>
        </p:nvPicPr>
        <p:blipFill rotWithShape="1">
          <a:blip r:embed="rId3">
            <a:alphaModFix/>
          </a:blip>
          <a:srcRect b="24322" l="22211" r="14847" t="0"/>
          <a:stretch/>
        </p:blipFill>
        <p:spPr>
          <a:xfrm>
            <a:off x="5225653" y="730072"/>
            <a:ext cx="3272148" cy="3934620"/>
          </a:xfrm>
          <a:prstGeom prst="rect">
            <a:avLst/>
          </a:prstGeom>
          <a:noFill/>
          <a:ln>
            <a:noFill/>
          </a:ln>
        </p:spPr>
      </p:pic>
      <p:sp>
        <p:nvSpPr>
          <p:cNvPr id="548" name="Google Shape;548;p75"/>
          <p:cNvSpPr txBox="1"/>
          <p:nvPr>
            <p:ph type="title"/>
          </p:nvPr>
        </p:nvSpPr>
        <p:spPr>
          <a:xfrm>
            <a:off x="319425" y="2260175"/>
            <a:ext cx="3884100" cy="6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Play!</a:t>
            </a:r>
            <a:endParaRPr/>
          </a:p>
        </p:txBody>
      </p:sp>
      <p:pic>
        <p:nvPicPr>
          <p:cNvPr id="549" name="Google Shape;549;p75"/>
          <p:cNvPicPr preferRelativeResize="0"/>
          <p:nvPr/>
        </p:nvPicPr>
        <p:blipFill rotWithShape="1">
          <a:blip r:embed="rId4">
            <a:alphaModFix/>
          </a:blip>
          <a:srcRect b="23989" l="0" r="0" t="0"/>
          <a:stretch/>
        </p:blipFill>
        <p:spPr>
          <a:xfrm>
            <a:off x="5584550" y="952975"/>
            <a:ext cx="2640076" cy="37117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6"/>
          <p:cNvPicPr preferRelativeResize="0"/>
          <p:nvPr/>
        </p:nvPicPr>
        <p:blipFill>
          <a:blip r:embed="rId3">
            <a:alphaModFix/>
          </a:blip>
          <a:stretch>
            <a:fillRect/>
          </a:stretch>
        </p:blipFill>
        <p:spPr>
          <a:xfrm>
            <a:off x="2055850" y="268450"/>
            <a:ext cx="6936102" cy="4471949"/>
          </a:xfrm>
          <a:prstGeom prst="rect">
            <a:avLst/>
          </a:prstGeom>
          <a:noFill/>
          <a:ln>
            <a:noFill/>
          </a:ln>
        </p:spPr>
      </p:pic>
      <p:sp>
        <p:nvSpPr>
          <p:cNvPr id="555" name="Google Shape;555;p76"/>
          <p:cNvSpPr txBox="1"/>
          <p:nvPr>
            <p:ph idx="4294967295" type="title"/>
          </p:nvPr>
        </p:nvSpPr>
        <p:spPr>
          <a:xfrm>
            <a:off x="274775" y="3362375"/>
            <a:ext cx="35964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Share what you’ve</a:t>
            </a:r>
            <a:endParaRPr b="1" sz="2400">
              <a:latin typeface="Roboto"/>
              <a:ea typeface="Roboto"/>
              <a:cs typeface="Roboto"/>
              <a:sym typeface="Roboto"/>
            </a:endParaRPr>
          </a:p>
          <a:p>
            <a:pPr indent="0" lvl="0" marL="0" rtl="0" algn="l">
              <a:spcBef>
                <a:spcPts val="0"/>
              </a:spcBef>
              <a:spcAft>
                <a:spcPts val="0"/>
              </a:spcAft>
              <a:buNone/>
            </a:pPr>
            <a:r>
              <a:rPr b="1" lang="en" sz="2400">
                <a:latin typeface="Roboto"/>
                <a:ea typeface="Roboto"/>
                <a:cs typeface="Roboto"/>
                <a:sym typeface="Roboto"/>
              </a:rPr>
              <a:t>learned with </a:t>
            </a:r>
            <a:r>
              <a:rPr b="1" lang="en" sz="2400">
                <a:solidFill>
                  <a:schemeClr val="dk1"/>
                </a:solidFill>
                <a:highlight>
                  <a:srgbClr val="3DDC84"/>
                </a:highlight>
                <a:latin typeface="Roboto"/>
                <a:ea typeface="Roboto"/>
                <a:cs typeface="Roboto"/>
                <a:sym typeface="Roboto"/>
              </a:rPr>
              <a:t>#AndroidStudyJams</a:t>
            </a:r>
            <a:endParaRPr b="1" sz="2400">
              <a:highlight>
                <a:srgbClr val="3DDC84"/>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type="title"/>
          </p:nvPr>
        </p:nvSpPr>
        <p:spPr>
          <a:xfrm>
            <a:off x="286950" y="21318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042"/>
        </a:solidFill>
      </p:bgPr>
    </p:bg>
    <p:spTree>
      <p:nvGrpSpPr>
        <p:cNvPr id="181" name="Shape 181"/>
        <p:cNvGrpSpPr/>
        <p:nvPr/>
      </p:nvGrpSpPr>
      <p:grpSpPr>
        <a:xfrm>
          <a:off x="0" y="0"/>
          <a:ext cx="0" cy="0"/>
          <a:chOff x="0" y="0"/>
          <a:chExt cx="0" cy="0"/>
        </a:xfrm>
      </p:grpSpPr>
      <p:sp>
        <p:nvSpPr>
          <p:cNvPr id="182" name="Google Shape;182;p33"/>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Who would like to share?</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8"/>
          <p:cNvPicPr preferRelativeResize="0"/>
          <p:nvPr/>
        </p:nvPicPr>
        <p:blipFill rotWithShape="1">
          <a:blip r:embed="rId3">
            <a:alphaModFix/>
          </a:blip>
          <a:srcRect b="0" l="0" r="13404" t="0"/>
          <a:stretch/>
        </p:blipFill>
        <p:spPr>
          <a:xfrm>
            <a:off x="5723300" y="3525776"/>
            <a:ext cx="3266536" cy="1533324"/>
          </a:xfrm>
          <a:prstGeom prst="rect">
            <a:avLst/>
          </a:prstGeom>
          <a:noFill/>
          <a:ln>
            <a:noFill/>
          </a:ln>
        </p:spPr>
      </p:pic>
      <p:sp>
        <p:nvSpPr>
          <p:cNvPr id="566" name="Google Shape;566;p7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learning!</a:t>
            </a:r>
            <a:endParaRPr/>
          </a:p>
        </p:txBody>
      </p:sp>
      <p:sp>
        <p:nvSpPr>
          <p:cNvPr id="567" name="Google Shape;567;p78"/>
          <p:cNvSpPr txBox="1"/>
          <p:nvPr>
            <p:ph type="title"/>
          </p:nvPr>
        </p:nvSpPr>
        <p:spPr>
          <a:xfrm>
            <a:off x="336300" y="942825"/>
            <a:ext cx="8705100" cy="34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solidFill>
                  <a:schemeClr val="dk1"/>
                </a:solidFill>
                <a:latin typeface="Roboto"/>
                <a:ea typeface="Roboto"/>
                <a:cs typeface="Roboto"/>
                <a:sym typeface="Roboto"/>
              </a:rPr>
              <a:t>More units in the </a:t>
            </a:r>
            <a:r>
              <a:rPr lang="en" sz="1700" u="sng">
                <a:solidFill>
                  <a:schemeClr val="hlink"/>
                </a:solidFill>
                <a:latin typeface="Roboto"/>
                <a:ea typeface="Roboto"/>
                <a:cs typeface="Roboto"/>
                <a:sym typeface="Roboto"/>
                <a:hlinkClick r:id="rId4"/>
              </a:rPr>
              <a:t>Android Basics in Kotlin Course</a:t>
            </a:r>
            <a:r>
              <a:rPr lang="en" sz="1700" u="sng">
                <a:solidFill>
                  <a:schemeClr val="hlink"/>
                </a:solidFill>
                <a:latin typeface="Roboto"/>
                <a:ea typeface="Roboto"/>
                <a:cs typeface="Roboto"/>
                <a:sym typeface="Roboto"/>
                <a:hlinkClick r:id="rId5"/>
              </a:rPr>
              <a:t> </a:t>
            </a:r>
            <a:r>
              <a:rPr lang="en" sz="1700">
                <a:solidFill>
                  <a:schemeClr val="dk1"/>
                </a:solidFill>
                <a:latin typeface="Roboto"/>
                <a:ea typeface="Roboto"/>
                <a:cs typeface="Roboto"/>
                <a:sym typeface="Roboto"/>
              </a:rPr>
              <a:t>will be released soon!</a:t>
            </a:r>
            <a:r>
              <a:rPr lang="en" sz="1700">
                <a:solidFill>
                  <a:schemeClr val="dk1"/>
                </a:solidFill>
                <a:latin typeface="Roboto"/>
                <a:ea typeface="Roboto"/>
                <a:cs typeface="Roboto"/>
                <a:sym typeface="Roboto"/>
              </a:rPr>
              <a:t> </a:t>
            </a:r>
            <a:endParaRPr sz="17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700">
              <a:latin typeface="Roboto"/>
              <a:ea typeface="Roboto"/>
              <a:cs typeface="Roboto"/>
              <a:sym typeface="Roboto"/>
            </a:endParaRPr>
          </a:p>
        </p:txBody>
      </p:sp>
      <p:sp>
        <p:nvSpPr>
          <p:cNvPr id="568" name="Google Shape;568;p78"/>
          <p:cNvSpPr txBox="1"/>
          <p:nvPr/>
        </p:nvSpPr>
        <p:spPr>
          <a:xfrm>
            <a:off x="331350" y="1434920"/>
            <a:ext cx="62349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Modify your existing apps and add more features to them.</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700"/>
          </a:p>
        </p:txBody>
      </p:sp>
      <p:sp>
        <p:nvSpPr>
          <p:cNvPr id="569" name="Google Shape;569;p78"/>
          <p:cNvSpPr txBox="1"/>
          <p:nvPr/>
        </p:nvSpPr>
        <p:spPr>
          <a:xfrm>
            <a:off x="326400" y="1905000"/>
            <a:ext cx="6924300" cy="263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1"/>
                </a:solidFill>
                <a:latin typeface="Roboto"/>
                <a:ea typeface="Roboto"/>
                <a:cs typeface="Roboto"/>
                <a:sym typeface="Roboto"/>
              </a:rPr>
              <a:t>Additional resources to check out:</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Official Android Developers Site: </a:t>
            </a:r>
            <a:r>
              <a:rPr lang="en" sz="1700" u="sng">
                <a:solidFill>
                  <a:schemeClr val="accent5"/>
                </a:solidFill>
                <a:latin typeface="Roboto"/>
                <a:ea typeface="Roboto"/>
                <a:cs typeface="Roboto"/>
                <a:sym typeface="Roboto"/>
                <a:hlinkClick r:id="rId6">
                  <a:extLst>
                    <a:ext uri="{A12FA001-AC4F-418D-AE19-62706E023703}">
                      <ahyp:hlinkClr val="tx"/>
                    </a:ext>
                  </a:extLst>
                </a:hlinkClick>
              </a:rPr>
              <a:t>developer.android.com</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7">
                  <a:extLst>
                    <a:ext uri="{A12FA001-AC4F-418D-AE19-62706E023703}">
                      <ahyp:hlinkClr val="tx"/>
                    </a:ext>
                  </a:extLst>
                </a:hlinkClick>
              </a:rPr>
              <a:t>Learn Kotlin By Example</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8">
                  <a:extLst>
                    <a:ext uri="{A12FA001-AC4F-418D-AE19-62706E023703}">
                      <ahyp:hlinkClr val="tx"/>
                    </a:ext>
                  </a:extLst>
                </a:hlinkClick>
              </a:rPr>
              <a:t>Kotlin Vocabulary series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9">
                  <a:extLst>
                    <a:ext uri="{A12FA001-AC4F-418D-AE19-62706E023703}">
                      <ahyp:hlinkClr val="tx"/>
                    </a:ext>
                  </a:extLst>
                </a:hlinkClick>
              </a:rPr>
              <a:t>Official Android Developers Blog</a:t>
            </a:r>
            <a:r>
              <a:rPr lang="en" sz="1700">
                <a:solidFill>
                  <a:schemeClr val="dk1"/>
                </a:solidFill>
                <a:latin typeface="Roboto"/>
                <a:ea typeface="Roboto"/>
                <a:cs typeface="Roboto"/>
                <a:sym typeface="Roboto"/>
              </a:rPr>
              <a:t> (for announcements)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10">
                  <a:extLst>
                    <a:ext uri="{A12FA001-AC4F-418D-AE19-62706E023703}">
                      <ahyp:hlinkClr val="tx"/>
                    </a:ext>
                  </a:extLst>
                </a:hlinkClick>
              </a:rPr>
              <a:t>Android Developers Medium Blog</a:t>
            </a:r>
            <a:r>
              <a:rPr lang="en" sz="1700">
                <a:solidFill>
                  <a:schemeClr val="dk1"/>
                </a:solidFill>
                <a:latin typeface="Roboto"/>
                <a:ea typeface="Roboto"/>
                <a:cs typeface="Roboto"/>
                <a:sym typeface="Roboto"/>
              </a:rPr>
              <a:t> (for more technical articles)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11">
                  <a:extLst>
                    <a:ext uri="{A12FA001-AC4F-418D-AE19-62706E023703}">
                      <ahyp:hlinkClr val="tx"/>
                    </a:ext>
                  </a:extLst>
                </a:hlinkClick>
              </a:rPr>
              <a:t>Android Developers</a:t>
            </a:r>
            <a:r>
              <a:rPr lang="en" sz="1700">
                <a:solidFill>
                  <a:schemeClr val="dk1"/>
                </a:solidFill>
                <a:latin typeface="Roboto"/>
                <a:ea typeface="Roboto"/>
                <a:cs typeface="Roboto"/>
                <a:sym typeface="Roboto"/>
              </a:rPr>
              <a:t> YouTube channel</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Follow </a:t>
            </a:r>
            <a:r>
              <a:rPr lang="en" sz="1700" u="sng">
                <a:solidFill>
                  <a:schemeClr val="accent5"/>
                </a:solidFill>
                <a:latin typeface="Roboto"/>
                <a:ea typeface="Roboto"/>
                <a:cs typeface="Roboto"/>
                <a:sym typeface="Roboto"/>
                <a:hlinkClick r:id="rId12">
                  <a:extLst>
                    <a:ext uri="{A12FA001-AC4F-418D-AE19-62706E023703}">
                      <ahyp:hlinkClr val="tx"/>
                    </a:ext>
                  </a:extLst>
                </a:hlinkClick>
              </a:rPr>
              <a:t>@AndroidDev</a:t>
            </a:r>
            <a:r>
              <a:rPr lang="en" sz="1700">
                <a:solidFill>
                  <a:schemeClr val="dk1"/>
                </a:solidFill>
                <a:latin typeface="Roboto"/>
                <a:ea typeface="Roboto"/>
                <a:cs typeface="Roboto"/>
                <a:sym typeface="Roboto"/>
              </a:rPr>
              <a:t> on Twitter</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Subscribe to the </a:t>
            </a:r>
            <a:r>
              <a:rPr lang="en" sz="1700" u="sng">
                <a:solidFill>
                  <a:schemeClr val="hlink"/>
                </a:solidFill>
                <a:latin typeface="Roboto"/>
                <a:ea typeface="Roboto"/>
                <a:cs typeface="Roboto"/>
                <a:sym typeface="Roboto"/>
                <a:hlinkClick r:id="rId13"/>
              </a:rPr>
              <a:t>Android Developer Newsletter</a:t>
            </a:r>
            <a:endParaRPr sz="1700" u="sng">
              <a:solidFill>
                <a:schemeClr val="accent5"/>
              </a:solidFill>
              <a:latin typeface="Roboto"/>
              <a:ea typeface="Roboto"/>
              <a:cs typeface="Roboto"/>
              <a:sym typeface="Roboto"/>
            </a:endParaRPr>
          </a:p>
        </p:txBody>
      </p:sp>
      <p:sp>
        <p:nvSpPr>
          <p:cNvPr id="570" name="Google Shape;570;p78"/>
          <p:cNvSpPr txBox="1"/>
          <p:nvPr/>
        </p:nvSpPr>
        <p:spPr>
          <a:xfrm>
            <a:off x="4276975" y="4831775"/>
            <a:ext cx="5619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Version 1.0</a:t>
            </a:r>
            <a:endParaRPr sz="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a:t>
            </a:r>
            <a:endParaRPr/>
          </a:p>
        </p:txBody>
      </p:sp>
      <p:sp>
        <p:nvSpPr>
          <p:cNvPr id="188" name="Google Shape;188;p34"/>
          <p:cNvSpPr txBox="1"/>
          <p:nvPr>
            <p:ph type="title"/>
          </p:nvPr>
        </p:nvSpPr>
        <p:spPr>
          <a:xfrm>
            <a:off x="300500" y="990000"/>
            <a:ext cx="67518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Build your first Android apps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Set up Android Studio on your computer</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Learn the basics of the Kotlin programming language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Discover resources to continue learning</a:t>
            </a:r>
            <a:endParaRPr sz="1800"/>
          </a:p>
          <a:p>
            <a:pPr indent="-228600" lvl="0" marL="457200" rtl="0" algn="l">
              <a:spcBef>
                <a:spcPts val="0"/>
              </a:spcBef>
              <a:spcAft>
                <a:spcPts val="0"/>
              </a:spcAft>
              <a:buNone/>
            </a:pPr>
            <a:r>
              <a:t/>
            </a:r>
            <a:endParaRPr sz="1800"/>
          </a:p>
        </p:txBody>
      </p:sp>
      <p:pic>
        <p:nvPicPr>
          <p:cNvPr id="189" name="Google Shape;189;p34"/>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35"/>
          <p:cNvGraphicFramePr/>
          <p:nvPr/>
        </p:nvGraphicFramePr>
        <p:xfrm>
          <a:off x="3699435" y="843289"/>
          <a:ext cx="3000000" cy="3000000"/>
        </p:xfrm>
        <a:graphic>
          <a:graphicData uri="http://schemas.openxmlformats.org/drawingml/2006/table">
            <a:tbl>
              <a:tblPr>
                <a:noFill/>
                <a:tableStyleId>{B24E4F4C-0760-4F22-A234-DBA6D9B14069}</a:tableStyleId>
              </a:tblPr>
              <a:tblGrid>
                <a:gridCol w="3527350"/>
                <a:gridCol w="1535625"/>
              </a:tblGrid>
              <a:tr h="426275">
                <a:tc>
                  <a:txBody>
                    <a:bodyPr/>
                    <a:lstStyle/>
                    <a:p>
                      <a:pPr indent="0" lvl="0" marL="0" rtl="0" algn="l">
                        <a:spcBef>
                          <a:spcPts val="0"/>
                        </a:spcBef>
                        <a:spcAft>
                          <a:spcPts val="0"/>
                        </a:spcAft>
                        <a:buNone/>
                      </a:pPr>
                      <a:r>
                        <a:rPr b="1" lang="en">
                          <a:latin typeface="Roboto"/>
                          <a:ea typeface="Roboto"/>
                          <a:cs typeface="Roboto"/>
                          <a:sym typeface="Roboto"/>
                        </a:rPr>
                        <a:t>TOPIC</a:t>
                      </a:r>
                      <a:endParaRPr b="1">
                        <a:latin typeface="Roboto"/>
                        <a:ea typeface="Roboto"/>
                        <a:cs typeface="Roboto"/>
                        <a:sym typeface="Robot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a:latin typeface="Roboto"/>
                          <a:ea typeface="Roboto"/>
                          <a:cs typeface="Roboto"/>
                          <a:sym typeface="Roboto"/>
                        </a:rPr>
                        <a:t>TIME</a:t>
                      </a:r>
                      <a:endParaRPr b="1">
                        <a:latin typeface="Roboto"/>
                        <a:ea typeface="Roboto"/>
                        <a:cs typeface="Roboto"/>
                        <a:sym typeface="Robot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1F3F4">
                          <a:alpha val="0"/>
                        </a:srgbClr>
                      </a:solidFill>
                      <a:prstDash val="solid"/>
                      <a:round/>
                      <a:headEnd len="sm" w="sm" type="none"/>
                      <a:tailEnd len="sm" w="sm" type="none"/>
                    </a:lnR>
                    <a:lnT cap="flat" cmpd="sng" w="9525">
                      <a:solidFill>
                        <a:srgbClr val="F1F3F4">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r>
              <a:tr h="417975">
                <a:tc>
                  <a:txBody>
                    <a:bodyPr/>
                    <a:lstStyle/>
                    <a:p>
                      <a:pPr indent="0" lvl="0" marL="0" rtl="0" algn="l">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latin typeface="Roboto"/>
                          <a:ea typeface="Roboto"/>
                          <a:cs typeface="Roboto"/>
                          <a:sym typeface="Roboto"/>
                        </a:rPr>
                        <a:t>12:00 - 12:15</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latin typeface="Roboto"/>
                          <a:ea typeface="Roboto"/>
                          <a:cs typeface="Roboto"/>
                          <a:sym typeface="Roboto"/>
                        </a:rPr>
                        <a:t>Pathway 1: </a:t>
                      </a:r>
                      <a:r>
                        <a:rPr lang="en">
                          <a:latin typeface="Roboto"/>
                          <a:ea typeface="Roboto"/>
                          <a:cs typeface="Roboto"/>
                          <a:sym typeface="Roboto"/>
                        </a:rPr>
                        <a:t>Introduction</a:t>
                      </a:r>
                      <a:r>
                        <a:rPr lang="en">
                          <a:latin typeface="Roboto"/>
                          <a:ea typeface="Roboto"/>
                          <a:cs typeface="Roboto"/>
                          <a:sym typeface="Roboto"/>
                        </a:rPr>
                        <a:t> to Kotlin</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12:15 - 1:15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Break</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1:15 - 1:30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2: </a:t>
                      </a:r>
                      <a:r>
                        <a:rPr lang="en">
                          <a:latin typeface="Roboto"/>
                          <a:ea typeface="Roboto"/>
                          <a:cs typeface="Roboto"/>
                          <a:sym typeface="Roboto"/>
                        </a:rPr>
                        <a:t>First Android App</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1:30 - 2:15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3: </a:t>
                      </a:r>
                      <a:r>
                        <a:rPr lang="en">
                          <a:latin typeface="Roboto"/>
                          <a:ea typeface="Roboto"/>
                          <a:cs typeface="Roboto"/>
                          <a:sym typeface="Roboto"/>
                        </a:rPr>
                        <a:t>Build a Basic Layout</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2:15 - 3:00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latin typeface="Roboto"/>
                          <a:ea typeface="Roboto"/>
                          <a:cs typeface="Roboto"/>
                          <a:sym typeface="Roboto"/>
                        </a:rPr>
                        <a:t>Celebrate</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sp>
        <p:nvSpPr>
          <p:cNvPr id="195" name="Google Shape;195;p35"/>
          <p:cNvSpPr txBox="1"/>
          <p:nvPr>
            <p:ph idx="4" type="title"/>
          </p:nvPr>
        </p:nvSpPr>
        <p:spPr>
          <a:xfrm>
            <a:off x="300575"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6"/>
          <p:cNvPicPr preferRelativeResize="0"/>
          <p:nvPr/>
        </p:nvPicPr>
        <p:blipFill rotWithShape="1">
          <a:blip r:embed="rId3">
            <a:alphaModFix/>
          </a:blip>
          <a:srcRect b="39176" l="0" r="0" t="0"/>
          <a:stretch/>
        </p:blipFill>
        <p:spPr>
          <a:xfrm>
            <a:off x="4092275" y="644075"/>
            <a:ext cx="5693846" cy="3713297"/>
          </a:xfrm>
          <a:prstGeom prst="rect">
            <a:avLst/>
          </a:prstGeom>
          <a:noFill/>
          <a:ln>
            <a:noFill/>
          </a:ln>
        </p:spPr>
      </p:pic>
      <p:pic>
        <p:nvPicPr>
          <p:cNvPr id="201" name="Google Shape;201;p36"/>
          <p:cNvPicPr preferRelativeResize="0"/>
          <p:nvPr/>
        </p:nvPicPr>
        <p:blipFill>
          <a:blip r:embed="rId4">
            <a:alphaModFix/>
          </a:blip>
          <a:stretch>
            <a:fillRect/>
          </a:stretch>
        </p:blipFill>
        <p:spPr>
          <a:xfrm>
            <a:off x="2725266" y="111"/>
            <a:ext cx="8510540" cy="5143334"/>
          </a:xfrm>
          <a:prstGeom prst="rect">
            <a:avLst/>
          </a:prstGeom>
          <a:noFill/>
          <a:ln>
            <a:noFill/>
          </a:ln>
        </p:spPr>
      </p:pic>
      <p:sp>
        <p:nvSpPr>
          <p:cNvPr id="202" name="Google Shape;202;p36"/>
          <p:cNvSpPr txBox="1"/>
          <p:nvPr>
            <p:ph idx="3" type="title"/>
          </p:nvPr>
        </p:nvSpPr>
        <p:spPr>
          <a:xfrm>
            <a:off x="298800" y="2205450"/>
            <a:ext cx="3128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Android Basics</a:t>
            </a:r>
            <a:endParaRPr>
              <a:solidFill>
                <a:schemeClr val="dk1"/>
              </a:solidFill>
            </a:endParaRPr>
          </a:p>
          <a:p>
            <a:pPr indent="0" lvl="0" marL="0" rtl="0" algn="l">
              <a:spcBef>
                <a:spcPts val="0"/>
              </a:spcBef>
              <a:spcAft>
                <a:spcPts val="0"/>
              </a:spcAft>
              <a:buNone/>
            </a:pPr>
            <a:r>
              <a:rPr lang="en">
                <a:solidFill>
                  <a:schemeClr val="dk1"/>
                </a:solidFill>
              </a:rPr>
              <a:t>in Kotlin Course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3" type="title"/>
          </p:nvPr>
        </p:nvSpPr>
        <p:spPr>
          <a:xfrm>
            <a:off x="298800" y="2205450"/>
            <a:ext cx="3128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Unit 1: Kotlin Basics</a:t>
            </a:r>
            <a:endParaRPr>
              <a:solidFill>
                <a:schemeClr val="dk1"/>
              </a:solidFill>
            </a:endParaRPr>
          </a:p>
          <a:p>
            <a:pPr indent="0" lvl="0" marL="0" rtl="0" algn="l">
              <a:spcBef>
                <a:spcPts val="0"/>
              </a:spcBef>
              <a:spcAft>
                <a:spcPts val="0"/>
              </a:spcAft>
              <a:buNone/>
            </a:pPr>
            <a:r>
              <a:rPr lang="en">
                <a:solidFill>
                  <a:schemeClr val="dk1"/>
                </a:solidFill>
              </a:rPr>
              <a:t>For Android</a:t>
            </a:r>
            <a:endParaRPr>
              <a:solidFill>
                <a:schemeClr val="dk1"/>
              </a:solidFill>
            </a:endParaRPr>
          </a:p>
        </p:txBody>
      </p:sp>
      <p:pic>
        <p:nvPicPr>
          <p:cNvPr id="208" name="Google Shape;208;p37"/>
          <p:cNvPicPr preferRelativeResize="0"/>
          <p:nvPr/>
        </p:nvPicPr>
        <p:blipFill rotWithShape="1">
          <a:blip r:embed="rId3">
            <a:alphaModFix/>
          </a:blip>
          <a:srcRect b="50905" l="0" r="0" t="0"/>
          <a:stretch/>
        </p:blipFill>
        <p:spPr>
          <a:xfrm>
            <a:off x="4092275" y="644075"/>
            <a:ext cx="5693854" cy="3583446"/>
          </a:xfrm>
          <a:prstGeom prst="rect">
            <a:avLst/>
          </a:prstGeom>
          <a:noFill/>
          <a:ln>
            <a:noFill/>
          </a:ln>
        </p:spPr>
      </p:pic>
      <p:pic>
        <p:nvPicPr>
          <p:cNvPr id="209" name="Google Shape;209;p37"/>
          <p:cNvPicPr preferRelativeResize="0"/>
          <p:nvPr/>
        </p:nvPicPr>
        <p:blipFill>
          <a:blip r:embed="rId4">
            <a:alphaModFix/>
          </a:blip>
          <a:stretch>
            <a:fillRect/>
          </a:stretch>
        </p:blipFill>
        <p:spPr>
          <a:xfrm>
            <a:off x="2725266" y="111"/>
            <a:ext cx="8510540" cy="51433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